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80" r:id="rId8"/>
    <p:sldId id="281" r:id="rId9"/>
    <p:sldId id="279" r:id="rId10"/>
    <p:sldId id="282" r:id="rId11"/>
    <p:sldId id="263" r:id="rId12"/>
    <p:sldId id="265" r:id="rId13"/>
    <p:sldId id="266" r:id="rId14"/>
    <p:sldId id="276" r:id="rId15"/>
    <p:sldId id="277" r:id="rId16"/>
    <p:sldId id="267" r:id="rId17"/>
    <p:sldId id="268" r:id="rId18"/>
    <p:sldId id="275" r:id="rId19"/>
    <p:sldId id="283" r:id="rId20"/>
    <p:sldId id="269" r:id="rId21"/>
    <p:sldId id="264" r:id="rId22"/>
    <p:sldId id="271" r:id="rId23"/>
    <p:sldId id="272" r:id="rId24"/>
    <p:sldId id="274" r:id="rId25"/>
    <p:sldId id="278" r:id="rId26"/>
    <p:sldId id="273" r:id="rId27"/>
    <p:sldId id="270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447E1A-721B-434D-B502-D25ECC3F1643}" type="datetimeFigureOut">
              <a:rPr lang="sk-SK" smtClean="0"/>
              <a:pPr/>
              <a:t>28. 1. 2020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3D696BF-80BF-4CE0-BC39-3960234B5DF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ORIGAMI – prostriedok rozvoja osobnosti človeka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PaedDr. Miloš Viglašský</a:t>
            </a:r>
            <a:r>
              <a:rPr lang="sk-SK" smtClean="0"/>
              <a:t>, </a:t>
            </a:r>
            <a:r>
              <a:rPr lang="sk-SK" smtClean="0"/>
              <a:t>2020</a:t>
            </a:r>
            <a:endParaRPr lang="sk-SK" dirty="0"/>
          </a:p>
        </p:txBody>
      </p:sp>
      <p:pic>
        <p:nvPicPr>
          <p:cNvPr id="14" name="Obrázok 5" descr="origa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62" y="332656"/>
            <a:ext cx="992777" cy="16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52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V Anglicku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John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Webster</a:t>
            </a:r>
            <a:r>
              <a:rPr lang="sk-SK" sz="1400" b="0" dirty="0" smtClean="0"/>
              <a:t>, súčasník Shakespeara, vo svojej hre vojvodkyňa z </a:t>
            </a:r>
            <a:r>
              <a:rPr lang="sk-SK" sz="1400" b="0" dirty="0" err="1" smtClean="0"/>
              <a:t>Malfi</a:t>
            </a:r>
            <a:r>
              <a:rPr lang="sk-SK" sz="1400" b="0" dirty="0" smtClean="0"/>
              <a:t> (</a:t>
            </a:r>
            <a:r>
              <a:rPr lang="sk-SK" sz="1400" b="0" dirty="0" err="1" smtClean="0"/>
              <a:t>The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Duchess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of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Malfi</a:t>
            </a:r>
            <a:r>
              <a:rPr lang="sk-SK" sz="1400" b="0" dirty="0" smtClean="0"/>
              <a:t>) z roku 1614, ktorá bola publikovaná v roku 1623, spomína papierové väzenie, čo je pravdepodobne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vzor. Je známy ako vodná bomba (papierová hračka z Číny). (</a:t>
            </a:r>
            <a:r>
              <a:rPr lang="sk-SK" sz="1400" b="0" dirty="0" err="1" smtClean="0"/>
              <a:t>Hatori</a:t>
            </a:r>
            <a:r>
              <a:rPr lang="sk-SK" sz="1400" b="0" dirty="0" smtClean="0"/>
              <a:t>, 2009)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Podľa </a:t>
            </a:r>
            <a:r>
              <a:rPr lang="sk-SK" sz="1400" b="0" dirty="0" err="1" smtClean="0"/>
              <a:t>Hatoriho</a:t>
            </a:r>
            <a:r>
              <a:rPr lang="sk-SK" sz="1400" b="0" dirty="0" smtClean="0"/>
              <a:t> (2009) je možné sa </a:t>
            </a:r>
            <a:r>
              <a:rPr lang="sk-SK" sz="1400" dirty="0" smtClean="0"/>
              <a:t>v Nemecku </a:t>
            </a:r>
            <a:r>
              <a:rPr lang="sk-SK" sz="1400" b="0" dirty="0" smtClean="0"/>
              <a:t>stretnúť s historickými exponátmi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vo viacerých múzeách. Napríklad v Nemeckom národnom múzeu, alebo v Múzeu anglosaského ľudového umenia, kde môžeme nájsť modely z roku okolo 1810.</a:t>
            </a:r>
            <a:r>
              <a:rPr lang="sk-SK" sz="1400" dirty="0" smtClean="0"/>
              <a:t> </a:t>
            </a:r>
            <a:r>
              <a:rPr lang="sk-SK" sz="1400" b="0" dirty="0" smtClean="0"/>
              <a:t>Systém </a:t>
            </a:r>
            <a:r>
              <a:rPr lang="sk-SK" sz="1400" b="0" dirty="0" err="1" smtClean="0"/>
              <a:t>Fröbelovej</a:t>
            </a:r>
            <a:r>
              <a:rPr lang="sk-SK" sz="1400" b="0" dirty="0" smtClean="0"/>
              <a:t> materskej školy založený na princípe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dokonca prebrali aj samotní Japonci. (</a:t>
            </a:r>
            <a:r>
              <a:rPr lang="sk-SK" sz="1400" b="0" dirty="0" err="1" smtClean="0"/>
              <a:t>Okamura</a:t>
            </a:r>
            <a:r>
              <a:rPr lang="sk-SK" sz="1400" b="0" dirty="0" smtClean="0"/>
              <a:t>, 2009)</a:t>
            </a:r>
          </a:p>
          <a:p>
            <a:pPr algn="just">
              <a:buFont typeface="Arial" pitchFamily="34" charset="0"/>
              <a:buChar char="•"/>
            </a:pPr>
            <a:endParaRPr lang="sk-SK" sz="1400" b="0" dirty="0" smtClean="0"/>
          </a:p>
          <a:p>
            <a:pPr algn="just">
              <a:buFont typeface="Arial" pitchFamily="34" charset="0"/>
              <a:buChar char="•"/>
            </a:pPr>
            <a:endParaRPr lang="sk-SK" sz="1400" b="0" dirty="0" smtClean="0"/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V</a:t>
            </a:r>
            <a:r>
              <a:rPr lang="sk-SK" sz="1400" b="0" dirty="0"/>
              <a:t> každom prípade bez ohľadu na krajinu pôvodu sa Japonsko považuje za krajinu, ktorá najväčšou mierou prispela k rozvoju tohto tradičného druhu umenia. V Japonsku bola táto činnosť pre svoje prednosti povýšená na umenie a získala si patričný rešpekt a vážnosť. </a:t>
            </a:r>
          </a:p>
          <a:p>
            <a:pPr algn="just">
              <a:buFont typeface="Arial" pitchFamily="34" charset="0"/>
              <a:buChar char="•"/>
            </a:pPr>
            <a:endParaRPr lang="sk-SK" sz="1400" b="0" dirty="0" smtClean="0"/>
          </a:p>
          <a:p>
            <a:pPr marL="0" indent="0" algn="just"/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9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CZ / 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Na </a:t>
            </a:r>
            <a:r>
              <a:rPr lang="sk-SK" b="0" dirty="0"/>
              <a:t>Slovensku sme založili </a:t>
            </a:r>
            <a:r>
              <a:rPr lang="sk-SK" dirty="0"/>
              <a:t>Slovenskú </a:t>
            </a:r>
            <a:r>
              <a:rPr lang="sk-SK" dirty="0" err="1"/>
              <a:t>origami</a:t>
            </a:r>
            <a:r>
              <a:rPr lang="sk-SK" dirty="0"/>
              <a:t> spoločnosť 11.11. 1999 </a:t>
            </a:r>
            <a:r>
              <a:rPr lang="sk-SK" b="0" dirty="0"/>
              <a:t>a jej prezidentom je v </a:t>
            </a:r>
            <a:r>
              <a:rPr lang="sk-SK" b="0" dirty="0" err="1"/>
              <a:t>súčastnosti</a:t>
            </a:r>
            <a:r>
              <a:rPr lang="sk-SK" b="0" dirty="0"/>
              <a:t> jej zakladateľ prof. </a:t>
            </a:r>
            <a:r>
              <a:rPr lang="sk-SK" dirty="0"/>
              <a:t>Jaroslav </a:t>
            </a:r>
            <a:r>
              <a:rPr lang="sk-SK" dirty="0" err="1"/>
              <a:t>Jaroš</a:t>
            </a:r>
            <a:r>
              <a:rPr lang="sk-SK" b="0" dirty="0"/>
              <a:t>. Spoločnosť pôsobí na Matematicko-fyzikálnej fakulte Univerzity Komenského v Bratislave. Členovia spoločnosti majú k dispozícií slušnú </a:t>
            </a:r>
            <a:r>
              <a:rPr lang="sk-SK" b="0" dirty="0" err="1"/>
              <a:t>knihovňu</a:t>
            </a:r>
            <a:r>
              <a:rPr lang="sk-SK" b="0" dirty="0"/>
              <a:t> a skladajú hlavne podľa japonských autorov </a:t>
            </a:r>
            <a:r>
              <a:rPr lang="sk-SK" b="0" dirty="0" err="1"/>
              <a:t>origami</a:t>
            </a:r>
            <a:r>
              <a:rPr lang="sk-SK" b="0" dirty="0"/>
              <a:t>, ako sú </a:t>
            </a:r>
            <a:r>
              <a:rPr lang="sk-SK" b="0" dirty="0" err="1"/>
              <a:t>Akira</a:t>
            </a:r>
            <a:r>
              <a:rPr lang="sk-SK" b="0" dirty="0"/>
              <a:t> </a:t>
            </a:r>
            <a:r>
              <a:rPr lang="sk-SK" b="0" dirty="0" err="1"/>
              <a:t>Yoshizawa</a:t>
            </a:r>
            <a:r>
              <a:rPr lang="sk-SK" b="0" dirty="0"/>
              <a:t>, </a:t>
            </a:r>
            <a:r>
              <a:rPr lang="sk-SK" b="0" dirty="0" err="1"/>
              <a:t>Kunihiko</a:t>
            </a:r>
            <a:r>
              <a:rPr lang="sk-SK" b="0" dirty="0"/>
              <a:t> </a:t>
            </a:r>
            <a:r>
              <a:rPr lang="sk-SK" b="0" dirty="0" err="1"/>
              <a:t>Kasahara</a:t>
            </a:r>
            <a:r>
              <a:rPr lang="sk-SK" b="0" dirty="0"/>
              <a:t>, </a:t>
            </a:r>
            <a:r>
              <a:rPr lang="sk-SK" b="0" dirty="0" err="1"/>
              <a:t>Jun</a:t>
            </a:r>
            <a:r>
              <a:rPr lang="sk-SK" b="0" dirty="0"/>
              <a:t> </a:t>
            </a:r>
            <a:r>
              <a:rPr lang="sk-SK" b="0" dirty="0" err="1"/>
              <a:t>Maekawa</a:t>
            </a:r>
            <a:r>
              <a:rPr lang="sk-SK" b="0" dirty="0"/>
              <a:t>, </a:t>
            </a:r>
            <a:r>
              <a:rPr lang="sk-SK" b="0" dirty="0" err="1"/>
              <a:t>Yoshihide</a:t>
            </a:r>
            <a:r>
              <a:rPr lang="sk-SK" b="0" dirty="0"/>
              <a:t> </a:t>
            </a:r>
            <a:r>
              <a:rPr lang="sk-SK" b="0" dirty="0" err="1"/>
              <a:t>Momotani</a:t>
            </a:r>
            <a:r>
              <a:rPr lang="sk-SK" b="0" dirty="0"/>
              <a:t>, </a:t>
            </a:r>
            <a:r>
              <a:rPr lang="sk-SK" b="0" dirty="0" err="1"/>
              <a:t>Toshie</a:t>
            </a:r>
            <a:r>
              <a:rPr lang="sk-SK" b="0" dirty="0"/>
              <a:t> </a:t>
            </a:r>
            <a:r>
              <a:rPr lang="sk-SK" b="0" dirty="0" err="1"/>
              <a:t>Takahama</a:t>
            </a:r>
            <a:r>
              <a:rPr lang="sk-SK" b="0" dirty="0"/>
              <a:t> a </a:t>
            </a:r>
            <a:r>
              <a:rPr lang="sk-SK" b="0" dirty="0" err="1"/>
              <a:t>Tomoko</a:t>
            </a:r>
            <a:r>
              <a:rPr lang="sk-SK" b="0" dirty="0"/>
              <a:t> </a:t>
            </a:r>
            <a:r>
              <a:rPr lang="sk-SK" b="0" dirty="0" err="1"/>
              <a:t>Fuse</a:t>
            </a:r>
            <a:r>
              <a:rPr lang="sk-SK" b="0" dirty="0" smtClean="0"/>
              <a:t>... 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V</a:t>
            </a:r>
            <a:r>
              <a:rPr lang="sk-SK" sz="1400" b="0" dirty="0"/>
              <a:t> Čechách bola založená Česká </a:t>
            </a:r>
            <a:r>
              <a:rPr lang="sk-SK" sz="1400" b="0" dirty="0" err="1"/>
              <a:t>origami</a:t>
            </a:r>
            <a:r>
              <a:rPr lang="sk-SK" sz="1400" b="0" dirty="0"/>
              <a:t> spoločnosť 2.9. 2003 a jej </a:t>
            </a:r>
            <a:r>
              <a:rPr lang="sk-SK" sz="1400" b="0" dirty="0" smtClean="0"/>
              <a:t>zakladateľom </a:t>
            </a:r>
            <a:r>
              <a:rPr lang="sk-SK" sz="1400" b="0" dirty="0"/>
              <a:t>bol </a:t>
            </a:r>
            <a:r>
              <a:rPr lang="sk-SK" sz="1400" b="0" dirty="0" smtClean="0"/>
              <a:t>Ing. František </a:t>
            </a:r>
            <a:r>
              <a:rPr lang="sk-SK" sz="1400" b="0" dirty="0" err="1"/>
              <a:t>Grebeníček</a:t>
            </a:r>
            <a:r>
              <a:rPr lang="sk-SK" sz="1400" b="0" dirty="0"/>
              <a:t>. </a:t>
            </a:r>
            <a:r>
              <a:rPr lang="sk-SK" sz="1400" b="0" dirty="0" smtClean="0"/>
              <a:t> </a:t>
            </a:r>
            <a:r>
              <a:rPr lang="sk-SK" sz="1200" b="0" dirty="0" smtClean="0"/>
              <a:t>(</a:t>
            </a:r>
            <a:r>
              <a:rPr lang="pl-PL" sz="1200" b="0" dirty="0" smtClean="0"/>
              <a:t>British origami society bola založená v roku 1967.)</a:t>
            </a:r>
            <a:endParaRPr lang="sk-SK" sz="12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19.5.2010 – V rámci projektu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–</a:t>
            </a:r>
            <a:r>
              <a:rPr lang="sk-SK" sz="1400" b="0" dirty="0" err="1" smtClean="0"/>
              <a:t>orizuru</a:t>
            </a:r>
            <a:r>
              <a:rPr lang="sk-SK" sz="1400" b="0" dirty="0" smtClean="0"/>
              <a:t> 2010, v </a:t>
            </a:r>
            <a:r>
              <a:rPr lang="sk-SK" sz="1400" b="0" dirty="0"/>
              <a:t>spolupráci s japonským veľvyslanectvom sa podarilo 1. krát v histórií Slovenska dopraviť </a:t>
            </a:r>
            <a:r>
              <a:rPr lang="sk-SK" sz="1400" b="0" dirty="0" smtClean="0"/>
              <a:t>diplomatickou poštou </a:t>
            </a:r>
            <a:r>
              <a:rPr lang="sk-SK" sz="1400" dirty="0" err="1" smtClean="0"/>
              <a:t>senbazuru</a:t>
            </a:r>
            <a:r>
              <a:rPr lang="sk-SK" sz="1400" b="0" dirty="0" smtClean="0"/>
              <a:t> /</a:t>
            </a:r>
            <a:r>
              <a:rPr lang="sk-SK" sz="1400" dirty="0" smtClean="0"/>
              <a:t>1000 papierových žeriavov </a:t>
            </a:r>
            <a:r>
              <a:rPr lang="sk-SK" sz="1400" b="0" dirty="0" smtClean="0"/>
              <a:t>poskladaných žiakmi ZŠ z miest Žiar nad Hronom, Banská Štiavnica, Žarnovica, Kremnica a Nová Baňa/- posolstvo </a:t>
            </a:r>
            <a:r>
              <a:rPr lang="sk-SK" sz="1400" b="0" dirty="0"/>
              <a:t>mieru </a:t>
            </a:r>
            <a:r>
              <a:rPr lang="sk-SK" sz="1400" b="0" dirty="0" smtClean="0"/>
              <a:t>až </a:t>
            </a:r>
            <a:r>
              <a:rPr lang="sk-SK" sz="1400" b="0" dirty="0"/>
              <a:t>k pamätníku </a:t>
            </a:r>
            <a:r>
              <a:rPr lang="sk-SK" sz="1400" b="0" dirty="0" err="1"/>
              <a:t>Sadako</a:t>
            </a:r>
            <a:r>
              <a:rPr lang="sk-SK" sz="1400" b="0" dirty="0"/>
              <a:t> </a:t>
            </a:r>
            <a:r>
              <a:rPr lang="sk-SK" sz="1400" b="0" dirty="0" err="1"/>
              <a:t>Sasaki</a:t>
            </a:r>
            <a:r>
              <a:rPr lang="sk-SK" sz="1400" b="0" dirty="0"/>
              <a:t>, do Parku mieru v japonskom meste Hirošima</a:t>
            </a:r>
            <a:r>
              <a:rPr lang="sk-SK" sz="1400" b="0" dirty="0" smtClean="0"/>
              <a:t>.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19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JAPONSKÉHO 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b="0" dirty="0"/>
              <a:t>V Japonsku sa vznik papierového skladania datuje od obdobia Heian (794-1192), pričom </a:t>
            </a:r>
            <a:r>
              <a:rPr lang="pl-PL" b="0" dirty="0" smtClean="0"/>
              <a:t>do </a:t>
            </a:r>
            <a:r>
              <a:rPr lang="sk-SK" b="0" dirty="0" smtClean="0"/>
              <a:t>Japonska </a:t>
            </a:r>
            <a:r>
              <a:rPr lang="sk-SK" b="0" dirty="0"/>
              <a:t>sa </a:t>
            </a:r>
            <a:r>
              <a:rPr lang="sk-SK" b="0" dirty="0" err="1"/>
              <a:t>origami</a:t>
            </a:r>
            <a:r>
              <a:rPr lang="sk-SK" b="0" dirty="0"/>
              <a:t> rozšírilo prostredníctvom náboženstva cez Čínu a Kóreu. (</a:t>
            </a:r>
            <a:r>
              <a:rPr lang="sk-SK" b="0" dirty="0" err="1"/>
              <a:t>Smith</a:t>
            </a:r>
            <a:r>
              <a:rPr lang="sk-SK" b="0" dirty="0"/>
              <a:t>, 2010)</a:t>
            </a:r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/>
              <a:t>Na začiatku sa </a:t>
            </a:r>
            <a:r>
              <a:rPr lang="sk-SK" sz="1400" b="0" dirty="0" err="1"/>
              <a:t>origami</a:t>
            </a:r>
            <a:r>
              <a:rPr lang="sk-SK" sz="1400" b="0" dirty="0"/>
              <a:t> využívalo predovšetkým na náboženské účely. V </a:t>
            </a:r>
            <a:r>
              <a:rPr lang="sk-SK" sz="1400" b="0" dirty="0" err="1" smtClean="0"/>
              <a:t>šintoistických</a:t>
            </a:r>
            <a:r>
              <a:rPr lang="sk-SK" sz="1400" b="0" dirty="0"/>
              <a:t> </a:t>
            </a:r>
            <a:r>
              <a:rPr lang="sk-SK" sz="1400" b="0" dirty="0" smtClean="0"/>
              <a:t>svätyniach </a:t>
            </a:r>
            <a:r>
              <a:rPr lang="sk-SK" sz="1400" b="0" dirty="0"/>
              <a:t>vešali papierové retiazky poskladané podľa presných pravidiel na slamené </a:t>
            </a:r>
            <a:r>
              <a:rPr lang="sk-SK" sz="1400" b="0" dirty="0" smtClean="0"/>
              <a:t>laná </a:t>
            </a:r>
            <a:r>
              <a:rPr lang="sk-SK" sz="1400" b="0" i="1" dirty="0" err="1" smtClean="0"/>
              <a:t>šimenawa</a:t>
            </a:r>
            <a:r>
              <a:rPr lang="sk-SK" sz="1400" b="0" dirty="0"/>
              <a:t>, ktoré označujú hranicu posvätného územia svätyne. (Štefková, 2009</a:t>
            </a:r>
            <a:r>
              <a:rPr lang="sk-SK" sz="1400" b="0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Ďalšou možnosťou </a:t>
            </a:r>
            <a:r>
              <a:rPr lang="sk-SK" sz="1400" b="0" dirty="0"/>
              <a:t>využitia </a:t>
            </a:r>
            <a:r>
              <a:rPr lang="sk-SK" sz="1400" b="0" dirty="0" err="1"/>
              <a:t>origami</a:t>
            </a:r>
            <a:r>
              <a:rPr lang="sk-SK" sz="1400" b="0" dirty="0"/>
              <a:t> sú </a:t>
            </a:r>
            <a:r>
              <a:rPr lang="sk-SK" sz="1400" dirty="0"/>
              <a:t>obrady</a:t>
            </a:r>
            <a:r>
              <a:rPr lang="sk-SK" sz="1400" b="0" dirty="0"/>
              <a:t> napr. čajový, alebo aj svadobný. V rámci obradov </a:t>
            </a:r>
            <a:r>
              <a:rPr lang="sk-SK" sz="1400" b="0" dirty="0" smtClean="0"/>
              <a:t>sa často </a:t>
            </a:r>
            <a:r>
              <a:rPr lang="sk-SK" sz="1400" b="0" dirty="0"/>
              <a:t>stretávame s </a:t>
            </a:r>
            <a:r>
              <a:rPr lang="sk-SK" sz="1400" b="0" dirty="0" err="1"/>
              <a:t>origami</a:t>
            </a:r>
            <a:r>
              <a:rPr lang="sk-SK" sz="1400" b="0" dirty="0"/>
              <a:t> v podobe </a:t>
            </a:r>
            <a:r>
              <a:rPr lang="sk-SK" sz="1400" i="1" dirty="0" err="1"/>
              <a:t>noshi</a:t>
            </a:r>
            <a:r>
              <a:rPr lang="sk-SK" sz="1400" b="0" dirty="0"/>
              <a:t>, teda skladané obaly na obradné, ale </a:t>
            </a:r>
            <a:r>
              <a:rPr lang="sk-SK" sz="1400" b="0" dirty="0" smtClean="0"/>
              <a:t>hlavne kvetinové </a:t>
            </a:r>
            <a:r>
              <a:rPr lang="sk-SK" sz="1400" b="0" dirty="0"/>
              <a:t>dary. </a:t>
            </a:r>
            <a:endParaRPr lang="sk-SK" sz="14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Známe </a:t>
            </a:r>
            <a:r>
              <a:rPr lang="sk-SK" sz="1400" b="0" dirty="0"/>
              <a:t>sú aj </a:t>
            </a:r>
            <a:r>
              <a:rPr lang="sk-SK" sz="1400" b="0" dirty="0" smtClean="0"/>
              <a:t>zábavné </a:t>
            </a:r>
            <a:r>
              <a:rPr lang="pl-PL" sz="1400" b="0" dirty="0" smtClean="0"/>
              <a:t>origami</a:t>
            </a:r>
            <a:r>
              <a:rPr lang="pl-PL" sz="1400" b="0" dirty="0"/>
              <a:t>, motýlie ozdoby </a:t>
            </a:r>
            <a:r>
              <a:rPr lang="pl-PL" sz="1400" dirty="0"/>
              <a:t>ocho a mecho</a:t>
            </a:r>
            <a:r>
              <a:rPr lang="pl-PL" sz="1400" b="0" dirty="0"/>
              <a:t>, ktoré </a:t>
            </a:r>
            <a:r>
              <a:rPr lang="pl-PL" sz="1400" b="0" dirty="0" smtClean="0"/>
              <a:t>boli </a:t>
            </a:r>
            <a:r>
              <a:rPr lang="sk-SK" sz="1400" b="0" dirty="0" smtClean="0"/>
              <a:t>súčasťou </a:t>
            </a:r>
            <a:r>
              <a:rPr lang="sk-SK" sz="1400" b="0" dirty="0"/>
              <a:t>šľachtických svadieb. Skladačky </a:t>
            </a:r>
            <a:r>
              <a:rPr lang="sk-SK" sz="1400" b="0" dirty="0" err="1"/>
              <a:t>origami</a:t>
            </a:r>
            <a:r>
              <a:rPr lang="sk-SK" sz="1400" b="0" dirty="0"/>
              <a:t> </a:t>
            </a:r>
            <a:r>
              <a:rPr lang="sk-SK" sz="1400" b="0" dirty="0" smtClean="0"/>
              <a:t>sa dávali </a:t>
            </a:r>
            <a:r>
              <a:rPr lang="sk-SK" sz="1400" b="0" dirty="0"/>
              <a:t>aj ako prívesok pre šťastie k malým darčekom.</a:t>
            </a:r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/>
              <a:t>V histórií </a:t>
            </a:r>
            <a:r>
              <a:rPr lang="sk-SK" sz="1400" b="0" dirty="0" err="1"/>
              <a:t>origami</a:t>
            </a:r>
            <a:r>
              <a:rPr lang="sk-SK" sz="1400" b="0" dirty="0"/>
              <a:t> zastáva významné miesto aj </a:t>
            </a:r>
            <a:r>
              <a:rPr lang="sk-SK" sz="1400" i="1" dirty="0" err="1"/>
              <a:t>Origami</a:t>
            </a:r>
            <a:r>
              <a:rPr lang="sk-SK" sz="1400" i="1" dirty="0"/>
              <a:t> </a:t>
            </a:r>
            <a:r>
              <a:rPr lang="sk-SK" sz="1400" i="1" dirty="0" err="1"/>
              <a:t>Tsuki</a:t>
            </a:r>
            <a:r>
              <a:rPr lang="sk-SK" sz="1400" b="0" dirty="0"/>
              <a:t>. Ide o špeciálne poskladaný papier, ktorý sa považoval za „certifikát </a:t>
            </a:r>
            <a:r>
              <a:rPr lang="sk-SK" sz="1400" b="0" dirty="0" err="1"/>
              <a:t>autentičnosti</a:t>
            </a:r>
            <a:r>
              <a:rPr lang="sk-SK" sz="1400" b="0" dirty="0"/>
              <a:t>“. Išlo o ochranné skladanie, </a:t>
            </a:r>
            <a:r>
              <a:rPr lang="pl-PL" sz="1400" b="0" dirty="0"/>
              <a:t>ktoré slúžilo na zabezpečenie dôležitého dokumentu </a:t>
            </a:r>
            <a:r>
              <a:rPr lang="sk-SK" sz="1400" b="0" dirty="0"/>
              <a:t>pred neželaným otvorením.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01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JAPONSKÉHO 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dirty="0" smtClean="0"/>
              <a:t>Najstarším dochovaným </a:t>
            </a:r>
            <a:r>
              <a:rPr lang="pl-PL" sz="1400" dirty="0" smtClean="0"/>
              <a:t>dokumentom </a:t>
            </a:r>
            <a:r>
              <a:rPr lang="pl-PL" sz="1400" dirty="0"/>
              <a:t>o origami</a:t>
            </a:r>
            <a:r>
              <a:rPr lang="pl-PL" sz="1400" b="0" dirty="0"/>
              <a:t> je báseň od Ihara </a:t>
            </a:r>
            <a:r>
              <a:rPr lang="pl-PL" sz="1400" b="0" dirty="0" smtClean="0"/>
              <a:t>Saikaku, básnika </a:t>
            </a:r>
            <a:r>
              <a:rPr lang="pl-PL" sz="1400" b="0" dirty="0"/>
              <a:t>a syna bohatého obchodníka z Osaky (1680</a:t>
            </a:r>
            <a:r>
              <a:rPr lang="pl-PL" sz="1400" b="0" dirty="0" smtClean="0"/>
              <a:t>) </a:t>
            </a:r>
            <a:r>
              <a:rPr lang="sk-SK" sz="1400" b="0" dirty="0" smtClean="0"/>
              <a:t>„</a:t>
            </a:r>
            <a:r>
              <a:rPr lang="sk-SK" sz="1400" b="0" i="1" dirty="0" err="1"/>
              <a:t>Rosei-ga</a:t>
            </a:r>
            <a:r>
              <a:rPr lang="sk-SK" sz="1400" b="0" i="1" dirty="0"/>
              <a:t> </a:t>
            </a:r>
            <a:r>
              <a:rPr lang="sk-SK" sz="1400" b="0" i="1" dirty="0" err="1"/>
              <a:t>yume-no</a:t>
            </a:r>
            <a:r>
              <a:rPr lang="sk-SK" sz="1400" b="0" i="1" dirty="0"/>
              <a:t> </a:t>
            </a:r>
            <a:r>
              <a:rPr lang="sk-SK" sz="1400" b="0" i="1" dirty="0" err="1"/>
              <a:t>cho-wa</a:t>
            </a:r>
            <a:r>
              <a:rPr lang="sk-SK" sz="1400" b="0" i="1" dirty="0"/>
              <a:t> </a:t>
            </a:r>
            <a:r>
              <a:rPr lang="sk-SK" sz="1400" b="0" i="1" dirty="0" err="1"/>
              <a:t>orisue</a:t>
            </a:r>
            <a:r>
              <a:rPr lang="sk-SK" sz="1400" b="0" dirty="0"/>
              <a:t>“, čo vo voľnom preklade znamená motýle v </a:t>
            </a:r>
            <a:r>
              <a:rPr lang="sk-SK" sz="1400" b="0" dirty="0" err="1" smtClean="0"/>
              <a:t>Roseiovom</a:t>
            </a:r>
            <a:r>
              <a:rPr lang="sk-SK" sz="1400" b="0" dirty="0"/>
              <a:t> </a:t>
            </a:r>
            <a:r>
              <a:rPr lang="pl-PL" sz="1400" b="0" dirty="0" smtClean="0"/>
              <a:t>sne </a:t>
            </a:r>
            <a:r>
              <a:rPr lang="pl-PL" sz="1400" b="0" dirty="0"/>
              <a:t>by boli origami. Tu je spomenutý origami vzor Ocho Mecho (on a ona motýľ) ako </a:t>
            </a:r>
            <a:r>
              <a:rPr lang="pl-PL" sz="1400" b="0" i="1" dirty="0"/>
              <a:t>orisue</a:t>
            </a:r>
            <a:r>
              <a:rPr lang="pl-PL" sz="1400" b="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/>
              <a:t>V roku 1801 v knihe </a:t>
            </a:r>
            <a:r>
              <a:rPr lang="sk-SK" sz="1400" b="0" i="1" dirty="0"/>
              <a:t>„</a:t>
            </a:r>
            <a:r>
              <a:rPr lang="sk-SK" sz="1400" i="1" dirty="0" err="1"/>
              <a:t>Hokyu</a:t>
            </a:r>
            <a:r>
              <a:rPr lang="sk-SK" sz="1400" i="1" dirty="0"/>
              <a:t> </a:t>
            </a:r>
            <a:r>
              <a:rPr lang="sk-SK" sz="1400" i="1" dirty="0" err="1"/>
              <a:t>Ogani's</a:t>
            </a:r>
            <a:r>
              <a:rPr lang="sk-SK" sz="1400" b="0" i="1" dirty="0"/>
              <a:t>“ </a:t>
            </a:r>
            <a:r>
              <a:rPr lang="sk-SK" sz="1400" b="0" dirty="0"/>
              <a:t>sa opisuje už 130 </a:t>
            </a:r>
            <a:r>
              <a:rPr lang="sk-SK" sz="1400" b="0" dirty="0" smtClean="0"/>
              <a:t>skladačiek </a:t>
            </a:r>
            <a:r>
              <a:rPr lang="sk-SK" sz="1400" b="0" dirty="0" err="1" smtClean="0"/>
              <a:t>origami</a:t>
            </a:r>
            <a:r>
              <a:rPr lang="sk-SK" sz="1400" b="0" dirty="0"/>
              <a:t>. (</a:t>
            </a:r>
            <a:r>
              <a:rPr lang="sk-SK" sz="1400" b="0" dirty="0" err="1"/>
              <a:t>Smith</a:t>
            </a:r>
            <a:r>
              <a:rPr lang="sk-SK" sz="1400" b="0" dirty="0"/>
              <a:t>, 2005) </a:t>
            </a:r>
            <a:endParaRPr lang="sk-SK" sz="14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Najstaršou </a:t>
            </a:r>
            <a:r>
              <a:rPr lang="sk-SK" sz="1400" b="0" dirty="0"/>
              <a:t>knihou, ktorá preslávila </a:t>
            </a:r>
            <a:r>
              <a:rPr lang="sk-SK" sz="1400" b="0" dirty="0" err="1"/>
              <a:t>origami</a:t>
            </a:r>
            <a:r>
              <a:rPr lang="sk-SK" sz="1400" b="0" dirty="0"/>
              <a:t> vo svete, je „</a:t>
            </a:r>
            <a:r>
              <a:rPr lang="sk-SK" sz="1400" i="1" dirty="0" err="1" smtClean="0"/>
              <a:t>Senbazuru</a:t>
            </a:r>
            <a:r>
              <a:rPr lang="sk-SK" sz="1400" i="1" dirty="0"/>
              <a:t> </a:t>
            </a:r>
            <a:r>
              <a:rPr lang="sk-SK" sz="1400" i="1" dirty="0" err="1" smtClean="0"/>
              <a:t>Orikata</a:t>
            </a:r>
            <a:r>
              <a:rPr lang="sk-SK" sz="1400" b="0" i="1" dirty="0"/>
              <a:t>“</a:t>
            </a:r>
            <a:r>
              <a:rPr lang="sk-SK" sz="1400" b="0" dirty="0"/>
              <a:t>, čiže Skladanie tisíca </a:t>
            </a:r>
            <a:r>
              <a:rPr lang="sk-SK" sz="1400" b="0" dirty="0" smtClean="0"/>
              <a:t>papierových žeriavov </a:t>
            </a:r>
            <a:r>
              <a:rPr lang="sk-SK" sz="1400" b="0" dirty="0"/>
              <a:t>od autora </a:t>
            </a:r>
            <a:r>
              <a:rPr lang="sk-SK" sz="1400" b="0" dirty="0" err="1"/>
              <a:t>Akisato</a:t>
            </a:r>
            <a:r>
              <a:rPr lang="sk-SK" sz="1400" b="0" dirty="0"/>
              <a:t> </a:t>
            </a:r>
            <a:r>
              <a:rPr lang="sk-SK" sz="1400" b="0" dirty="0" err="1"/>
              <a:t>Rito</a:t>
            </a:r>
            <a:r>
              <a:rPr lang="sk-SK" sz="1400" b="0" dirty="0"/>
              <a:t> z roku 1797</a:t>
            </a:r>
            <a:r>
              <a:rPr lang="sk-SK" sz="1400" b="0" dirty="0" smtClean="0"/>
              <a:t>. (</a:t>
            </a:r>
            <a:r>
              <a:rPr lang="sk-SK" sz="1400" b="0" dirty="0" err="1"/>
              <a:t>Hatori</a:t>
            </a:r>
            <a:r>
              <a:rPr lang="sk-SK" sz="1400" b="0" dirty="0"/>
              <a:t>, 2009) </a:t>
            </a:r>
            <a:endParaRPr lang="sk-SK" sz="14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Prvé </a:t>
            </a:r>
            <a:r>
              <a:rPr lang="sk-SK" sz="1400" b="0" dirty="0"/>
              <a:t>komplexné zhrnutie skladačiek </a:t>
            </a:r>
            <a:r>
              <a:rPr lang="sk-SK" sz="1400" b="0" dirty="0" err="1"/>
              <a:t>origami</a:t>
            </a:r>
            <a:r>
              <a:rPr lang="sk-SK" sz="1400" b="0" dirty="0"/>
              <a:t> sa podarilo </a:t>
            </a:r>
            <a:r>
              <a:rPr lang="sk-SK" sz="1400" b="0" dirty="0" err="1"/>
              <a:t>Kazuyukimu</a:t>
            </a:r>
            <a:r>
              <a:rPr lang="sk-SK" sz="1400" b="0" dirty="0"/>
              <a:t>. </a:t>
            </a:r>
            <a:r>
              <a:rPr lang="sk-SK" sz="1400" b="0" dirty="0" smtClean="0"/>
              <a:t>Tento autor </a:t>
            </a:r>
            <a:r>
              <a:rPr lang="sk-SK" sz="1400" b="0" dirty="0"/>
              <a:t>oddeľoval ceremoniálne skladanie a skladanie pre radosť pri zapisovaní </a:t>
            </a:r>
            <a:r>
              <a:rPr lang="sk-SK" sz="1400" b="0" dirty="0" err="1" smtClean="0"/>
              <a:t>origami</a:t>
            </a:r>
            <a:r>
              <a:rPr lang="sk-SK" sz="1400" b="0" dirty="0"/>
              <a:t> </a:t>
            </a:r>
            <a:r>
              <a:rPr lang="sk-SK" sz="1400" b="0" dirty="0" smtClean="0"/>
              <a:t>modelov </a:t>
            </a:r>
            <a:r>
              <a:rPr lang="sk-SK" sz="1400" b="0" dirty="0"/>
              <a:t>v jeho </a:t>
            </a:r>
            <a:r>
              <a:rPr lang="sk-SK" sz="1400" dirty="0" err="1"/>
              <a:t>Kayaragusa</a:t>
            </a:r>
            <a:r>
              <a:rPr lang="sk-SK" sz="1400" b="0" dirty="0"/>
              <a:t> (časť 27, 28 z knihy </a:t>
            </a:r>
            <a:r>
              <a:rPr lang="sk-SK" sz="1400" b="0" i="1" dirty="0" err="1"/>
              <a:t>Kan</a:t>
            </a:r>
            <a:r>
              <a:rPr lang="sk-SK" sz="1400" b="0" i="1" dirty="0"/>
              <a:t> no </a:t>
            </a:r>
            <a:r>
              <a:rPr lang="sk-SK" sz="1400" b="0" i="1" dirty="0" err="1"/>
              <a:t>Mado</a:t>
            </a:r>
            <a:r>
              <a:rPr lang="sk-SK" sz="1400" b="0" dirty="0"/>
              <a:t>) z roku 1845.(Wu, 2009</a:t>
            </a:r>
            <a:r>
              <a:rPr lang="sk-SK" sz="1400" b="0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sz="1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32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sk-SK" sz="1400" b="0" dirty="0" smtClean="0"/>
          </a:p>
          <a:p>
            <a:pPr marL="0" indent="0" algn="just"/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6" name="Picture 7" descr="pajarita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25310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al hamb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2664296" cy="1758256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al hamb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80728"/>
            <a:ext cx="2664296" cy="1786795"/>
          </a:xfrm>
          <a:prstGeom prst="rect">
            <a:avLst/>
          </a:prstGeom>
          <a:noFill/>
        </p:spPr>
      </p:pic>
      <p:pic>
        <p:nvPicPr>
          <p:cNvPr id="1032" name="Picture 8" descr="Výsledok vyhľadávania obrázkov pre dopyt sadako sasa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924944"/>
            <a:ext cx="255628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352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JAPONSKÉHO ORIGAMI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2952328" cy="23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835696" y="33569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1000" dirty="0" smtClean="0"/>
              <a:t>Strana z knihy </a:t>
            </a:r>
            <a:r>
              <a:rPr lang="sk-SK" sz="1000" dirty="0" err="1" smtClean="0"/>
              <a:t>Hoketsuki</a:t>
            </a:r>
            <a:r>
              <a:rPr lang="sk-SK" sz="1000" dirty="0" smtClean="0"/>
              <a:t>, dekoratívne skladanie papiera </a:t>
            </a:r>
            <a:r>
              <a:rPr lang="sk-SK" sz="1000" dirty="0" err="1" smtClean="0"/>
              <a:t>Noshi</a:t>
            </a:r>
            <a:r>
              <a:rPr lang="sk-SK" sz="1000" dirty="0" smtClean="0"/>
              <a:t> (1764)</a:t>
            </a:r>
            <a:endParaRPr lang="sk-SK" sz="1000" dirty="0"/>
          </a:p>
        </p:txBody>
      </p:sp>
      <p:pic>
        <p:nvPicPr>
          <p:cNvPr id="17412" name="Picture 4" descr="Výsledok vyhľadávania obrázkov pre dopyt ocho me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8920"/>
            <a:ext cx="1102996" cy="1985393"/>
          </a:xfrm>
          <a:prstGeom prst="rect">
            <a:avLst/>
          </a:prstGeom>
          <a:noFill/>
        </p:spPr>
      </p:pic>
      <p:pic>
        <p:nvPicPr>
          <p:cNvPr id="17414" name="Picture 6" descr="Súvisiaci obráz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268760"/>
            <a:ext cx="2916323" cy="194421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012160" y="328498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1000" dirty="0" smtClean="0"/>
              <a:t> </a:t>
            </a:r>
            <a:r>
              <a:rPr lang="sk-SK" sz="1000" dirty="0" err="1" smtClean="0"/>
              <a:t>orizuru</a:t>
            </a:r>
            <a:r>
              <a:rPr lang="sk-SK" sz="1000" dirty="0" smtClean="0"/>
              <a:t> / papierový žeriav pre šťastie</a:t>
            </a:r>
            <a:endParaRPr lang="sk-SK" sz="1000" dirty="0"/>
          </a:p>
        </p:txBody>
      </p:sp>
      <p:pic>
        <p:nvPicPr>
          <p:cNvPr id="17416" name="Picture 8" descr="Výsledok vyhľadávania obrázkov pre dopyt origami tsu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052736"/>
            <a:ext cx="750576" cy="135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2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Smery 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/>
              <a:t>Podľa zakladateľa Českej </a:t>
            </a:r>
            <a:r>
              <a:rPr lang="sk-SK" sz="1400" b="0" dirty="0" err="1"/>
              <a:t>origami</a:t>
            </a:r>
            <a:r>
              <a:rPr lang="sk-SK" sz="1400" b="0" dirty="0"/>
              <a:t> spoločnosti (</a:t>
            </a:r>
            <a:r>
              <a:rPr lang="sk-SK" sz="1400" b="0" dirty="0" err="1"/>
              <a:t>Grebeníček</a:t>
            </a:r>
            <a:r>
              <a:rPr lang="sk-SK" sz="1400" b="0" dirty="0"/>
              <a:t>, 2009) dnes v Japonsku </a:t>
            </a:r>
            <a:r>
              <a:rPr lang="sk-SK" sz="1400" b="0" dirty="0" smtClean="0"/>
              <a:t>existujú dva </a:t>
            </a:r>
            <a:r>
              <a:rPr lang="sk-SK" sz="1400" b="0" dirty="0"/>
              <a:t>základné smery </a:t>
            </a:r>
            <a:r>
              <a:rPr lang="sk-SK" sz="1400" b="0" dirty="0" err="1"/>
              <a:t>origami</a:t>
            </a:r>
            <a:r>
              <a:rPr lang="sk-SK" sz="1400" b="0" dirty="0"/>
              <a:t> a to </a:t>
            </a:r>
            <a:r>
              <a:rPr lang="sk-SK" sz="1400" dirty="0"/>
              <a:t>tradičné, východné - klasické „</a:t>
            </a:r>
            <a:r>
              <a:rPr lang="sk-SK" sz="1400" i="1" dirty="0" err="1"/>
              <a:t>denšó</a:t>
            </a:r>
            <a:r>
              <a:rPr lang="sk-SK" sz="1400" i="1" dirty="0"/>
              <a:t> </a:t>
            </a:r>
            <a:r>
              <a:rPr lang="sk-SK" sz="1400" i="1" dirty="0" err="1"/>
              <a:t>origami</a:t>
            </a:r>
            <a:r>
              <a:rPr lang="sk-SK" sz="1400" b="0" i="1" dirty="0"/>
              <a:t>“ </a:t>
            </a:r>
            <a:r>
              <a:rPr lang="sk-SK" sz="1400" b="0" dirty="0"/>
              <a:t>a </a:t>
            </a:r>
            <a:r>
              <a:rPr lang="sk-SK" sz="1400" dirty="0" smtClean="0"/>
              <a:t>moderné, západné </a:t>
            </a:r>
            <a:r>
              <a:rPr lang="sk-SK" sz="1400" dirty="0"/>
              <a:t>- realistické „</a:t>
            </a:r>
            <a:r>
              <a:rPr lang="sk-SK" sz="1400" i="1" dirty="0" err="1"/>
              <a:t>sósaku</a:t>
            </a:r>
            <a:r>
              <a:rPr lang="sk-SK" sz="1400" i="1" dirty="0"/>
              <a:t> </a:t>
            </a:r>
            <a:r>
              <a:rPr lang="sk-SK" sz="1400" i="1" dirty="0" err="1"/>
              <a:t>origami</a:t>
            </a:r>
            <a:r>
              <a:rPr lang="sk-SK" sz="1400" b="0" i="1" dirty="0"/>
              <a:t>“</a:t>
            </a:r>
            <a:r>
              <a:rPr lang="sk-SK" sz="1400" b="0" dirty="0"/>
              <a:t>, ktoré sa od seba značne líšia</a:t>
            </a:r>
            <a:r>
              <a:rPr lang="sk-SK" sz="1400" b="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dirty="0" smtClean="0"/>
              <a:t>Tradičné </a:t>
            </a:r>
            <a:r>
              <a:rPr lang="sk-SK" sz="1400" dirty="0" err="1"/>
              <a:t>origami</a:t>
            </a:r>
            <a:r>
              <a:rPr lang="sk-SK" sz="1400" dirty="0"/>
              <a:t> </a:t>
            </a:r>
            <a:r>
              <a:rPr lang="sk-SK" sz="1400" b="0" dirty="0" smtClean="0"/>
              <a:t>sa </a:t>
            </a:r>
            <a:r>
              <a:rPr lang="sk-SK" sz="1400" b="0" dirty="0"/>
              <a:t>skladajú vždy z jedného kusa papiera, bez použitia nožníc, lepidla a taktiež </a:t>
            </a:r>
            <a:r>
              <a:rPr lang="sk-SK" sz="1400" b="0" dirty="0" smtClean="0"/>
              <a:t>bez ďalšieho </a:t>
            </a:r>
            <a:r>
              <a:rPr lang="sk-SK" sz="1400" b="0" dirty="0"/>
              <a:t>zdobenia</a:t>
            </a:r>
            <a:r>
              <a:rPr lang="sk-SK" sz="1400" b="0" dirty="0" smtClean="0"/>
              <a:t>. Autor je neznámi a pravidlá skladania sú presne dané.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V</a:t>
            </a:r>
            <a:r>
              <a:rPr lang="sk-SK" sz="1400" dirty="0" smtClean="0"/>
              <a:t> modernom </a:t>
            </a:r>
            <a:r>
              <a:rPr lang="sk-SK" sz="1400" dirty="0" err="1" smtClean="0"/>
              <a:t>origami</a:t>
            </a:r>
            <a:r>
              <a:rPr lang="sk-SK" sz="1400" dirty="0" smtClean="0"/>
              <a:t> </a:t>
            </a:r>
            <a:r>
              <a:rPr lang="sk-SK" sz="1400" b="0" dirty="0"/>
              <a:t>je naopak </a:t>
            </a:r>
            <a:r>
              <a:rPr lang="sk-SK" sz="1400" b="0" dirty="0" smtClean="0"/>
              <a:t>daný značný </a:t>
            </a:r>
            <a:r>
              <a:rPr lang="sk-SK" sz="1400" b="0" dirty="0"/>
              <a:t>priestor pre </a:t>
            </a:r>
            <a:r>
              <a:rPr lang="sk-SK" sz="1400" b="0" dirty="0" smtClean="0"/>
              <a:t>vlastnú fantáziu </a:t>
            </a:r>
            <a:r>
              <a:rPr lang="sk-SK" sz="1400" b="0" dirty="0"/>
              <a:t>skladateľa. Podľa (</a:t>
            </a:r>
            <a:r>
              <a:rPr lang="sk-SK" sz="1400" b="0" dirty="0" err="1"/>
              <a:t>Origami-resource-center</a:t>
            </a:r>
            <a:r>
              <a:rPr lang="sk-SK" sz="1400" b="0" dirty="0"/>
              <a:t>, 2009) moderné, kreatívne </a:t>
            </a:r>
            <a:r>
              <a:rPr lang="sk-SK" sz="1400" b="0" dirty="0" err="1"/>
              <a:t>origami</a:t>
            </a:r>
            <a:r>
              <a:rPr lang="sk-SK" sz="1400" b="0" dirty="0"/>
              <a:t> </a:t>
            </a:r>
            <a:r>
              <a:rPr lang="sk-SK" sz="1400" b="0" dirty="0" smtClean="0"/>
              <a:t>vďačí za </a:t>
            </a:r>
            <a:r>
              <a:rPr lang="sk-SK" sz="1400" b="0" dirty="0"/>
              <a:t>svoj vznik mužovi menom </a:t>
            </a:r>
            <a:r>
              <a:rPr lang="sk-SK" sz="1400" dirty="0" err="1"/>
              <a:t>Akira</a:t>
            </a:r>
            <a:r>
              <a:rPr lang="sk-SK" sz="1400" dirty="0"/>
              <a:t> </a:t>
            </a:r>
            <a:r>
              <a:rPr lang="sk-SK" sz="1400" dirty="0" err="1" smtClean="0"/>
              <a:t>Yoshizawa</a:t>
            </a:r>
            <a:r>
              <a:rPr lang="sk-SK" sz="1400" b="0" dirty="0" smtClean="0"/>
              <a:t>. „ </a:t>
            </a:r>
            <a:r>
              <a:rPr lang="sk-SK" sz="1400" b="0" i="1" dirty="0" smtClean="0"/>
              <a:t>V </a:t>
            </a:r>
            <a:r>
              <a:rPr lang="sk-SK" sz="1400" b="0" i="1" dirty="0"/>
              <a:t>zásade sa v dnešnej </a:t>
            </a:r>
            <a:r>
              <a:rPr lang="sk-SK" sz="1400" b="0" i="1" dirty="0" smtClean="0"/>
              <a:t>dobe rozoznávajú </a:t>
            </a:r>
            <a:r>
              <a:rPr lang="sk-SK" sz="1400" b="0" i="1" dirty="0"/>
              <a:t>4 základné štýly skladania </a:t>
            </a:r>
            <a:r>
              <a:rPr lang="sk-SK" sz="1400" b="0" i="1" dirty="0" err="1"/>
              <a:t>origami</a:t>
            </a:r>
            <a:r>
              <a:rPr lang="sk-SK" sz="1400" b="0" i="1" dirty="0"/>
              <a:t> a síce </a:t>
            </a:r>
            <a:r>
              <a:rPr lang="sk-SK" sz="1400" i="1" dirty="0"/>
              <a:t>klasický</a:t>
            </a:r>
            <a:r>
              <a:rPr lang="sk-SK" sz="1400" b="0" i="1" dirty="0"/>
              <a:t>, </a:t>
            </a:r>
            <a:r>
              <a:rPr lang="sk-SK" sz="1400" i="1" dirty="0"/>
              <a:t>minimalistický</a:t>
            </a:r>
            <a:r>
              <a:rPr lang="sk-SK" sz="1400" b="0" i="1" dirty="0"/>
              <a:t>, </a:t>
            </a:r>
            <a:r>
              <a:rPr lang="sk-SK" sz="1400" i="1" dirty="0"/>
              <a:t>krčivý</a:t>
            </a:r>
            <a:r>
              <a:rPr lang="sk-SK" sz="1400" b="0" i="1" dirty="0"/>
              <a:t> a </a:t>
            </a:r>
            <a:r>
              <a:rPr lang="sk-SK" sz="1400" b="0" i="1" dirty="0" smtClean="0"/>
              <a:t>tzv. </a:t>
            </a:r>
            <a:r>
              <a:rPr lang="sk-SK" sz="1400" i="1" dirty="0" err="1" smtClean="0"/>
              <a:t>dry</a:t>
            </a:r>
            <a:r>
              <a:rPr lang="sk-SK" sz="1400" i="1" dirty="0" smtClean="0"/>
              <a:t> </a:t>
            </a:r>
            <a:r>
              <a:rPr lang="sk-SK" sz="1400" i="1" dirty="0" err="1"/>
              <a:t>tension</a:t>
            </a:r>
            <a:r>
              <a:rPr lang="sk-SK" sz="1400" i="1" dirty="0"/>
              <a:t> </a:t>
            </a:r>
            <a:r>
              <a:rPr lang="sk-SK" sz="1400" i="1" dirty="0" err="1"/>
              <a:t>folding</a:t>
            </a:r>
            <a:r>
              <a:rPr lang="sk-SK" sz="1400" b="0" i="1" dirty="0"/>
              <a:t>.</a:t>
            </a:r>
            <a:r>
              <a:rPr lang="sk-SK" sz="1400" b="0" dirty="0"/>
              <a:t>“ (</a:t>
            </a:r>
            <a:r>
              <a:rPr lang="sk-SK" sz="1400" b="0" dirty="0" err="1"/>
              <a:t>Nissubashi</a:t>
            </a:r>
            <a:r>
              <a:rPr lang="sk-SK" sz="1400" b="0" dirty="0"/>
              <a:t>, 2009) Okrem toho v modernom </a:t>
            </a:r>
            <a:r>
              <a:rPr lang="sk-SK" sz="1400" b="0" dirty="0" err="1"/>
              <a:t>origami</a:t>
            </a:r>
            <a:r>
              <a:rPr lang="sk-SK" sz="1400" b="0" dirty="0"/>
              <a:t> existujú a </a:t>
            </a:r>
            <a:r>
              <a:rPr lang="sk-SK" sz="1400" b="0" dirty="0" smtClean="0"/>
              <a:t>neustále vznikajú </a:t>
            </a:r>
            <a:r>
              <a:rPr lang="sk-SK" sz="1400" b="0" dirty="0"/>
              <a:t>nové techniky, smery, ktoré neustále rozširujú rodinu </a:t>
            </a:r>
            <a:r>
              <a:rPr lang="sk-SK" sz="1400" b="0" dirty="0" err="1"/>
              <a:t>origami</a:t>
            </a:r>
            <a:r>
              <a:rPr lang="sk-SK" sz="1400" b="0" dirty="0"/>
              <a:t> o nových </a:t>
            </a:r>
            <a:r>
              <a:rPr lang="sk-SK" sz="1400" b="0" dirty="0" smtClean="0"/>
              <a:t>členov. Americký inžinier </a:t>
            </a:r>
            <a:r>
              <a:rPr lang="sk-SK" sz="1400" b="0" dirty="0"/>
              <a:t>a nadšený </a:t>
            </a:r>
            <a:r>
              <a:rPr lang="sk-SK" sz="1400" b="0" dirty="0" err="1"/>
              <a:t>origamista</a:t>
            </a:r>
            <a:r>
              <a:rPr lang="sk-SK" sz="1400" b="0" dirty="0"/>
              <a:t> </a:t>
            </a:r>
            <a:r>
              <a:rPr lang="sk-SK" sz="1400" dirty="0" err="1"/>
              <a:t>Lang</a:t>
            </a:r>
            <a:r>
              <a:rPr lang="sk-SK" sz="1400" b="0" dirty="0"/>
              <a:t> (2008) </a:t>
            </a:r>
            <a:r>
              <a:rPr lang="sk-SK" sz="1400" b="0" dirty="0" smtClean="0"/>
              <a:t>tvrdí</a:t>
            </a:r>
            <a:r>
              <a:rPr lang="sk-SK" sz="1400" b="0" dirty="0"/>
              <a:t>, že </a:t>
            </a:r>
            <a:r>
              <a:rPr lang="sk-SK" sz="1400" b="0" dirty="0" err="1"/>
              <a:t>origami</a:t>
            </a:r>
            <a:r>
              <a:rPr lang="sk-SK" sz="1400" b="0" dirty="0"/>
              <a:t> s </a:t>
            </a:r>
            <a:r>
              <a:rPr lang="sk-SK" sz="1400" b="0" dirty="0" smtClean="0"/>
              <a:t>príchodom </a:t>
            </a:r>
            <a:r>
              <a:rPr lang="pl-PL" sz="1400" b="0" dirty="0" smtClean="0"/>
              <a:t>Yoshizawu</a:t>
            </a:r>
            <a:r>
              <a:rPr lang="pl-PL" sz="1400" b="0" dirty="0"/>
              <a:t>, je novodobé umenie obohatené o matematiku, </a:t>
            </a:r>
            <a:r>
              <a:rPr lang="pl-PL" sz="1400" b="0" dirty="0" smtClean="0"/>
              <a:t>s </a:t>
            </a:r>
            <a:r>
              <a:rPr lang="pt-BR" sz="1400" b="0" dirty="0" smtClean="0"/>
              <a:t>ktorou </a:t>
            </a:r>
            <a:r>
              <a:rPr lang="pt-BR" sz="1400" b="0" dirty="0"/>
              <a:t>vstúpili do hry aj </a:t>
            </a:r>
            <a:r>
              <a:rPr lang="pt-BR" sz="1400" dirty="0"/>
              <a:t>nové platné zákonitosti</a:t>
            </a:r>
            <a:r>
              <a:rPr lang="pt-BR" sz="1400" b="0" dirty="0"/>
              <a:t>. </a:t>
            </a:r>
            <a:r>
              <a:rPr lang="pt-BR" sz="1400" b="0" dirty="0" smtClean="0"/>
              <a:t>Pravidlo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dvojvyfarbiteľnosti</a:t>
            </a:r>
            <a:r>
              <a:rPr lang="sk-SK" sz="1400" b="0" dirty="0"/>
              <a:t>, pravidlo smeru ohybov, uhlové </a:t>
            </a:r>
            <a:r>
              <a:rPr lang="sk-SK" sz="1400" b="0" dirty="0" smtClean="0"/>
              <a:t>pravidlo okolo </a:t>
            </a:r>
            <a:r>
              <a:rPr lang="sk-SK" sz="1400" b="0" dirty="0"/>
              <a:t>ohybu a pravidlo vrstvového hromadia. </a:t>
            </a:r>
            <a:r>
              <a:rPr lang="sk-SK" sz="1400" b="0" dirty="0" smtClean="0"/>
              <a:t>Spolu s </a:t>
            </a:r>
            <a:r>
              <a:rPr lang="sk-SK" sz="1400" b="0" dirty="0"/>
              <a:t>takzvanou kruhovou teóriou, ktorej princíp </a:t>
            </a:r>
            <a:r>
              <a:rPr lang="sk-SK" sz="1400" b="0" dirty="0" smtClean="0"/>
              <a:t>objavili </a:t>
            </a:r>
            <a:r>
              <a:rPr lang="pl-PL" sz="1400" b="0" dirty="0" smtClean="0"/>
              <a:t>origamisti </a:t>
            </a:r>
            <a:r>
              <a:rPr lang="pl-PL" sz="1400" b="0" dirty="0"/>
              <a:t>v 90. rokoch 20. storočia je možné zapojiť </a:t>
            </a:r>
            <a:r>
              <a:rPr lang="pl-PL" sz="1400" b="0" dirty="0" smtClean="0"/>
              <a:t>do </a:t>
            </a:r>
            <a:r>
              <a:rPr lang="sk-SK" sz="1400" b="0" dirty="0" smtClean="0"/>
              <a:t>problematiky </a:t>
            </a:r>
            <a:r>
              <a:rPr lang="sk-SK" sz="1400" b="0" dirty="0"/>
              <a:t>návrhov jednotlivých modelov už aj počítač</a:t>
            </a:r>
            <a:r>
              <a:rPr lang="sk-SK" sz="1400" b="0" dirty="0" smtClean="0"/>
              <a:t>. </a:t>
            </a:r>
            <a:r>
              <a:rPr lang="sk-SK" sz="1400" b="0" dirty="0" err="1" smtClean="0"/>
              <a:t>Langov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pc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free</a:t>
            </a:r>
            <a:r>
              <a:rPr lang="sk-SK" sz="1400" b="0" dirty="0" smtClean="0"/>
              <a:t> program „</a:t>
            </a:r>
            <a:r>
              <a:rPr lang="sk-SK" sz="1400" i="1" dirty="0" err="1" smtClean="0"/>
              <a:t>Tree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maker</a:t>
            </a:r>
            <a:r>
              <a:rPr lang="sk-SK" sz="1400" b="0" dirty="0" smtClean="0"/>
              <a:t>“ navrhuje realistické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.</a:t>
            </a:r>
            <a:endParaRPr lang="sk-SK" sz="1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46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Smery ORIGAMI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194" y="1052736"/>
            <a:ext cx="3744416" cy="39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93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TRADIČNÉ ORIGAMI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altLang="sk-SK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 descr="Výsledok vyhľadávania obrázkov pre dopyt tradičné origa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2736304" cy="2052228"/>
          </a:xfrm>
          <a:prstGeom prst="rect">
            <a:avLst/>
          </a:prstGeom>
          <a:noFill/>
        </p:spPr>
      </p:pic>
      <p:pic>
        <p:nvPicPr>
          <p:cNvPr id="2065" name="Picture 17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908720"/>
            <a:ext cx="3784125" cy="2037606"/>
          </a:xfrm>
          <a:prstGeom prst="rect">
            <a:avLst/>
          </a:prstGeom>
          <a:noFill/>
        </p:spPr>
      </p:pic>
      <p:pic>
        <p:nvPicPr>
          <p:cNvPr id="2067" name="Picture 19" descr="Súvisiaci obráz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24944"/>
            <a:ext cx="1536172" cy="1152129"/>
          </a:xfrm>
          <a:prstGeom prst="rect">
            <a:avLst/>
          </a:prstGeom>
          <a:noFill/>
        </p:spPr>
      </p:pic>
      <p:pic>
        <p:nvPicPr>
          <p:cNvPr id="2071" name="Picture 23" descr="Výsledok vyhľadávania obrázkov pre dopyt motyl origam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3980" y="2924943"/>
            <a:ext cx="1940428" cy="1152129"/>
          </a:xfrm>
          <a:prstGeom prst="rect">
            <a:avLst/>
          </a:prstGeom>
          <a:noFill/>
        </p:spPr>
      </p:pic>
      <p:pic>
        <p:nvPicPr>
          <p:cNvPr id="26" name="Picture 21" descr="Výsledok vyhľadávania obrázkov pre dopyt ciapka origam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78" y="2924944"/>
            <a:ext cx="1591528" cy="1152128"/>
          </a:xfrm>
          <a:prstGeom prst="rect">
            <a:avLst/>
          </a:prstGeom>
          <a:noFill/>
        </p:spPr>
      </p:pic>
      <p:pic>
        <p:nvPicPr>
          <p:cNvPr id="2073" name="Picture 25" descr="Súvisiaci obráz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7" y="2924943"/>
            <a:ext cx="1534312" cy="1152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7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Moderné ORIGAMI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1026" name="Picture 2" descr="origam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722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origami%20samour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1672767" cy="13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altLang="sk-SK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origami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1632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88562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573016"/>
            <a:ext cx="1666079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90872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Výsledok vyhľadávania obrázkov pre dopyt moderné origam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2204864"/>
            <a:ext cx="1656184" cy="1296719"/>
          </a:xfrm>
          <a:prstGeom prst="rect">
            <a:avLst/>
          </a:prstGeom>
          <a:noFill/>
        </p:spPr>
      </p:pic>
      <p:pic>
        <p:nvPicPr>
          <p:cNvPr id="2055" name="Picture 7" descr="Výsledok vyhľadávania obrázkov pre dopyt moderné origam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3573016"/>
            <a:ext cx="1872208" cy="1296144"/>
          </a:xfrm>
          <a:prstGeom prst="rect">
            <a:avLst/>
          </a:prstGeom>
          <a:noFill/>
        </p:spPr>
      </p:pic>
      <p:pic>
        <p:nvPicPr>
          <p:cNvPr id="2057" name="Picture 9" descr="Súvisiaci obrázo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3573016"/>
            <a:ext cx="1686137" cy="1296144"/>
          </a:xfrm>
          <a:prstGeom prst="rect">
            <a:avLst/>
          </a:prstGeom>
          <a:noFill/>
        </p:spPr>
      </p:pic>
      <p:pic>
        <p:nvPicPr>
          <p:cNvPr id="2059" name="Picture 11" descr="Súvisiaci obrázo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573016"/>
            <a:ext cx="1728192" cy="1296144"/>
          </a:xfrm>
          <a:prstGeom prst="rect">
            <a:avLst/>
          </a:prstGeom>
          <a:noFill/>
        </p:spPr>
      </p:pic>
      <p:pic>
        <p:nvPicPr>
          <p:cNvPr id="2061" name="Picture 13" descr="Súvisiaci obrázo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04712" y="2204864"/>
            <a:ext cx="1673289" cy="1312938"/>
          </a:xfrm>
          <a:prstGeom prst="rect">
            <a:avLst/>
          </a:prstGeom>
          <a:noFill/>
        </p:spPr>
      </p:pic>
      <p:pic>
        <p:nvPicPr>
          <p:cNvPr id="39940" name="Picture 4" descr="Výsledok vyhľadávania obrázkov pre dopyt modern origam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1" y="908720"/>
            <a:ext cx="1656183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7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err="1" smtClean="0"/>
              <a:t>Origami</a:t>
            </a:r>
            <a:r>
              <a:rPr lang="sk-SK" dirty="0" smtClean="0"/>
              <a:t> – 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 err="1"/>
              <a:t>Origami</a:t>
            </a:r>
            <a:r>
              <a:rPr lang="sk-SK" b="0" dirty="0"/>
              <a:t> je tvorivá hračka ktorá okrem zručnosti rozvíja aj myseľ človeka. Je </a:t>
            </a:r>
            <a:r>
              <a:rPr lang="sk-SK" b="0" dirty="0" smtClean="0"/>
              <a:t>synonymom šikovnosti </a:t>
            </a:r>
            <a:r>
              <a:rPr lang="sk-SK" b="0" dirty="0"/>
              <a:t>a tvorivého myslenia ľudí všetkých vekových skupín. Pomáha nám sústrediť </a:t>
            </a:r>
            <a:r>
              <a:rPr lang="sk-SK" b="0" dirty="0" smtClean="0"/>
              <a:t>sa, odbúrať </a:t>
            </a:r>
            <a:r>
              <a:rPr lang="sk-SK" b="0" dirty="0"/>
              <a:t>stres a je nápomocná aj pri problémoch s komunikáciou. Výsledky skladania </a:t>
            </a:r>
            <a:r>
              <a:rPr lang="sk-SK" b="0" dirty="0" smtClean="0"/>
              <a:t>môžeme pozorovať </a:t>
            </a:r>
            <a:r>
              <a:rPr lang="sk-SK" b="0" dirty="0"/>
              <a:t>nielen v materiálnej rovine prostredníctvom zloženia konkrétneho modelu, </a:t>
            </a:r>
            <a:r>
              <a:rPr lang="sk-SK" b="0" dirty="0" smtClean="0"/>
              <a:t>ale predovšetkým </a:t>
            </a:r>
            <a:r>
              <a:rPr lang="sk-SK" b="0" dirty="0"/>
              <a:t>v mentálnej rovine v podobe rozvoja osobnosti skladajúceho človeka</a:t>
            </a:r>
            <a:r>
              <a:rPr lang="sk-SK" b="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/>
          </a:p>
          <a:p>
            <a:pPr marL="0" indent="0" algn="ctr"/>
            <a:r>
              <a:rPr lang="sk-SK" b="0" i="1" dirty="0" smtClean="0"/>
              <a:t>„Pokiaľ </a:t>
            </a:r>
            <a:r>
              <a:rPr lang="sk-SK" b="0" i="1" dirty="0"/>
              <a:t>človek nemá trpezlivosť v malých veciach,</a:t>
            </a:r>
            <a:br>
              <a:rPr lang="sk-SK" b="0" i="1" dirty="0"/>
            </a:br>
            <a:r>
              <a:rPr lang="sk-SK" b="0" i="1" dirty="0"/>
              <a:t>Zmarí aj veľké plány</a:t>
            </a:r>
            <a:r>
              <a:rPr lang="sk-SK" b="0" i="1" dirty="0" smtClean="0"/>
              <a:t>.“</a:t>
            </a:r>
            <a:r>
              <a:rPr lang="sk-SK" sz="1400" dirty="0"/>
              <a:t/>
            </a:r>
            <a:br>
              <a:rPr lang="sk-SK" sz="1400" dirty="0"/>
            </a:br>
            <a:r>
              <a:rPr lang="sk-SK" sz="1400" dirty="0" smtClean="0"/>
              <a:t>                                                                </a:t>
            </a:r>
            <a:r>
              <a:rPr lang="sk-SK" sz="1400" i="1" dirty="0" err="1" smtClean="0"/>
              <a:t>Konfucius</a:t>
            </a:r>
            <a:endParaRPr lang="sk-SK" sz="1400" dirty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marL="0" indent="0" algn="just"/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0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pravidlá SKLADANIA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763688" y="889844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smtClean="0"/>
              <a:t>Aby </a:t>
            </a:r>
            <a:r>
              <a:rPr lang="sk-SK" sz="1400" dirty="0"/>
              <a:t>skladačky z papiera dostali ten správny tvar a pekný vzhľad, je nutné dodržiavať základné pravidlá skladania</a:t>
            </a:r>
            <a:r>
              <a:rPr lang="sk-SK" sz="1400" dirty="0" smtClean="0"/>
              <a:t>:</a:t>
            </a:r>
          </a:p>
          <a:p>
            <a:pPr algn="just"/>
            <a:endParaRPr lang="sk-SK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1200" b="1" dirty="0"/>
              <a:t>Papier z ktorého skladáme je dôležitý.</a:t>
            </a:r>
            <a:r>
              <a:rPr lang="sk-SK" sz="1200" dirty="0"/>
              <a:t> Najdostupnejší, a preto aj najviac využívaný je kancelársky papier. Je jemný, pevný a dobre sa </a:t>
            </a:r>
            <a:r>
              <a:rPr lang="sk-SK" sz="1200" dirty="0" err="1"/>
              <a:t>ohýbá</a:t>
            </a:r>
            <a:r>
              <a:rPr lang="sk-SK" sz="1200" dirty="0"/>
              <a:t>. Využiť môžeme aj baliaci papier, ktorý je ešte jemnejší a viac farebný. Najlacnejšie je zas využiť starý novinový papier alebo letáky, ktorých je všade dostatok. Pre </a:t>
            </a:r>
            <a:r>
              <a:rPr lang="sk-SK" sz="1200" dirty="0" err="1"/>
              <a:t>origami</a:t>
            </a:r>
            <a:r>
              <a:rPr lang="sk-SK" sz="1200" dirty="0"/>
              <a:t> nadšencov je naopak k dispozícií originál japonský </a:t>
            </a:r>
            <a:r>
              <a:rPr lang="sk-SK" sz="1200" dirty="0" err="1"/>
              <a:t>origami</a:t>
            </a:r>
            <a:r>
              <a:rPr lang="sk-SK" sz="1200" dirty="0"/>
              <a:t> papier, ktorý je tenký, farebný v rozmere 15x15cm o </a:t>
            </a:r>
            <a:r>
              <a:rPr lang="sk-SK" sz="1200" dirty="0" smtClean="0"/>
              <a:t>ktorých </a:t>
            </a:r>
            <a:r>
              <a:rPr lang="sk-SK" sz="1200" dirty="0"/>
              <a:t>sa hovorí, že sú na skladanie </a:t>
            </a:r>
            <a:r>
              <a:rPr lang="sk-SK" sz="1200" dirty="0" smtClean="0"/>
              <a:t>najvhodnejšie, </a:t>
            </a:r>
            <a:r>
              <a:rPr lang="sk-SK" sz="1200" dirty="0"/>
              <a:t>ale taktiež sú o niečo drahšie.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1200" b="1" dirty="0"/>
              <a:t>Znalosť </a:t>
            </a:r>
            <a:r>
              <a:rPr lang="sk-SK" sz="1200" b="1" dirty="0" err="1"/>
              <a:t>origami</a:t>
            </a:r>
            <a:r>
              <a:rPr lang="sk-SK" sz="1200" b="1" dirty="0"/>
              <a:t> jazyka.</a:t>
            </a:r>
            <a:r>
              <a:rPr lang="sk-SK" sz="1200" dirty="0"/>
              <a:t> Ide o symboly, šípky a základné sklady, ktorými sú popísané </a:t>
            </a:r>
            <a:r>
              <a:rPr lang="sk-SK" sz="1200" dirty="0" err="1"/>
              <a:t>origami</a:t>
            </a:r>
            <a:r>
              <a:rPr lang="sk-SK" sz="1200" dirty="0"/>
              <a:t> skladačky. Je nutné sa ich naučiť. Nejedná sa síce o ucelený prehľad a tiež sa môžete stretnúť aj s rozdielnym značením ale vo väčšine prípadov Vám to </a:t>
            </a:r>
            <a:r>
              <a:rPr lang="sk-SK" sz="1200" dirty="0" smtClean="0"/>
              <a:t>pomôže </a:t>
            </a:r>
            <a:r>
              <a:rPr lang="sk-SK" sz="1200" dirty="0"/>
              <a:t>zorientovať sa.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1200" b="1" dirty="0"/>
              <a:t>Správne čítanie a sledovanie diagramov. </a:t>
            </a:r>
            <a:r>
              <a:rPr lang="sk-SK" sz="1200" dirty="0"/>
              <a:t>Ide o rozkreslený postup skladania. Je nutné ísť pomaly krok po kroku, aby nedošlo </a:t>
            </a:r>
            <a:r>
              <a:rPr lang="sk-SK" sz="1200" dirty="0" smtClean="0"/>
              <a:t>k nejakej </a:t>
            </a:r>
            <a:r>
              <a:rPr lang="sk-SK" sz="1200" dirty="0"/>
              <a:t>chybe a výsledná skladačka by potom nemala požadovaný tvar. </a:t>
            </a:r>
            <a:endParaRPr lang="sk-SK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1200" b="1" dirty="0" smtClean="0"/>
              <a:t>Skladanie </a:t>
            </a:r>
            <a:r>
              <a:rPr lang="sk-SK" sz="1200" b="1" dirty="0"/>
              <a:t>na rovnej ploche. </a:t>
            </a:r>
            <a:r>
              <a:rPr lang="sk-SK" sz="1200" dirty="0"/>
              <a:t>Dôležitým faktorom pri skladaní je aj pevný, rovný a čistý povrch pracovnej dosky, aby sme dôkladne pritláčať jednotlivé ohyby na skladanej skladačke. Čím poctivejšie budeme pritláčať skladané časti, tým sa nám budú ľahšie a lepšie skladať ďalšie kroky skladania. </a:t>
            </a:r>
          </a:p>
        </p:txBody>
      </p:sp>
    </p:spTree>
    <p:extLst>
      <p:ext uri="{BB962C8B-B14F-4D97-AF65-F5344CB8AC3E}">
        <p14:creationId xmlns:p14="http://schemas.microsoft.com/office/powerpoint/2010/main" xmlns="" val="283512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ORIGAMI JAZYK v diagramoch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marL="0" indent="0" algn="just"/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941695" cy="22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468" y="3443662"/>
            <a:ext cx="2941695" cy="12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634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Najčastejšie Chyby v ORIGAMI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marL="0" indent="0" algn="just"/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547664" y="889844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zlá </a:t>
            </a:r>
            <a:r>
              <a:rPr lang="sk-SK" sz="1600" dirty="0"/>
              <a:t>pracovná plocha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nesprávne natočenie skladačky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slabé pritláčanie ohnutých častí skladačky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nepresné preloženia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nesprávne prečítaný postup skladania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rýchle skladanie bez rozmýšľania</a:t>
            </a:r>
          </a:p>
          <a:p>
            <a:r>
              <a:rPr lang="sk-SK" dirty="0"/>
              <a:t> </a:t>
            </a:r>
          </a:p>
          <a:p>
            <a:pPr algn="just"/>
            <a:endParaRPr lang="sk-SK" sz="1400" dirty="0" smtClean="0"/>
          </a:p>
          <a:p>
            <a:pPr algn="just"/>
            <a:r>
              <a:rPr lang="sk-SK" sz="1400" dirty="0" smtClean="0"/>
              <a:t>Pri </a:t>
            </a:r>
            <a:r>
              <a:rPr lang="sk-SK" sz="1400" dirty="0"/>
              <a:t>začínajúcom </a:t>
            </a:r>
            <a:r>
              <a:rPr lang="sk-SK" sz="1400" dirty="0" err="1"/>
              <a:t>origamistovi</a:t>
            </a:r>
            <a:r>
              <a:rPr lang="sk-SK" sz="1400" dirty="0"/>
              <a:t> sa odporúča začať od </a:t>
            </a:r>
            <a:r>
              <a:rPr lang="sk-SK" sz="1400" dirty="0" smtClean="0"/>
              <a:t>jednoduchších skladačiek</a:t>
            </a:r>
            <a:r>
              <a:rPr lang="sk-SK" sz="1400" dirty="0"/>
              <a:t>, pokiaľ si neosvojí základy skladania. Nie každému sa podarí skladaný model vytvoriť úplne úžasne na prvý pokus, ale v zmysle českého príslovia: „cvičení delá </a:t>
            </a:r>
            <a:r>
              <a:rPr lang="sk-SK" sz="1400" dirty="0" err="1"/>
              <a:t>mistra</a:t>
            </a:r>
            <a:r>
              <a:rPr lang="sk-SK" sz="1400" dirty="0"/>
              <a:t>“ sa to určite raz podarí. Taktiež sa netreba báť byť kreatívny a treba skúšať vytvoriť si aj nové, vlastné skladačky.  Skladanie má byť zábava a tak sa skvele bavte :-) </a:t>
            </a:r>
          </a:p>
        </p:txBody>
      </p:sp>
    </p:spTree>
    <p:extLst>
      <p:ext uri="{BB962C8B-B14F-4D97-AF65-F5344CB8AC3E}">
        <p14:creationId xmlns:p14="http://schemas.microsoft.com/office/powerpoint/2010/main" xmlns="" val="19774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využitie </a:t>
            </a:r>
            <a:r>
              <a:rPr lang="sk-SK" dirty="0" err="1" smtClean="0"/>
              <a:t>origami</a:t>
            </a:r>
            <a:r>
              <a:rPr lang="sk-SK" dirty="0" smtClean="0"/>
              <a:t> v školstve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Podľa najnovších výskumov </a:t>
            </a:r>
            <a:r>
              <a:rPr lang="sk-SK" sz="1400" dirty="0" err="1" smtClean="0"/>
              <a:t>Katrin</a:t>
            </a:r>
            <a:r>
              <a:rPr lang="sk-SK" sz="1400" dirty="0" smtClean="0"/>
              <a:t> a </a:t>
            </a:r>
            <a:r>
              <a:rPr lang="sk-SK" sz="1400" dirty="0" err="1" smtClean="0"/>
              <a:t>Yuri</a:t>
            </a:r>
            <a:r>
              <a:rPr lang="sk-SK" sz="1400" dirty="0" smtClean="0"/>
              <a:t> </a:t>
            </a:r>
            <a:r>
              <a:rPr lang="sk-SK" sz="1400" dirty="0" err="1" smtClean="0"/>
              <a:t>Shumakov</a:t>
            </a:r>
            <a:r>
              <a:rPr lang="sk-SK" sz="1400" dirty="0" smtClean="0"/>
              <a:t> </a:t>
            </a:r>
            <a:r>
              <a:rPr lang="sk-SK" sz="1400" b="0" dirty="0" smtClean="0"/>
              <a:t>zistili pri skladaní stimulačné účinky na reč a inteligenciu.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err="1" smtClean="0"/>
              <a:t>Katz</a:t>
            </a:r>
            <a:r>
              <a:rPr lang="sk-SK" sz="1400" b="0" dirty="0" smtClean="0"/>
              <a:t> uvádza, že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pôsobí aj na sociálne schopnosti, ekológiu, sebadôveru, tvorivosť, manuálnu obratnosť, reč, spoznávanie a toleranciu kultúr, meranie, pomer, zlomky, súmernosť, vedecké zásady, riešenie problému, pozornosť, koncentráciu, </a:t>
            </a:r>
            <a:r>
              <a:rPr lang="sk-SK" sz="1400" b="0" dirty="0" err="1" smtClean="0"/>
              <a:t>časovopriestorovú</a:t>
            </a:r>
            <a:r>
              <a:rPr lang="sk-SK" sz="1400" b="0" dirty="0" smtClean="0"/>
              <a:t> orientáciu, logickú argumentáciu, postupnosť, čítanie, písanie, spracovanie informácií, </a:t>
            </a:r>
            <a:r>
              <a:rPr lang="sk-SK" sz="1400" b="0" dirty="0" err="1" smtClean="0"/>
              <a:t>vizuomotoriku</a:t>
            </a:r>
            <a:r>
              <a:rPr lang="sk-SK" sz="1400" b="0" dirty="0" smtClean="0"/>
              <a:t>, a iné.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Pearl (2009) zostavila celú škálu výhod, ktoré súvisia so skladaním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v edukačnom procese: zdokonaľovanie analytického a kritického myslenia, rozvoj komunikačných zručností a pamäte, zlepšovanie sebaúcty, recyklácia papiera s environmentálnym cítením, kreatívne písomné schopnosti, praktická matematika sledovaním zlomkov, súmernosti či pomeru, </a:t>
            </a:r>
            <a:r>
              <a:rPr lang="sk-SK" sz="1400" b="0" dirty="0" err="1" smtClean="0"/>
              <a:t>multikulturálna</a:t>
            </a:r>
            <a:r>
              <a:rPr lang="sk-SK" sz="1400" b="0" dirty="0" smtClean="0"/>
              <a:t> spolupráca, odhad, tvorivosť, trpezlivosť, fantázia, forma upozornenia na ochranu ohrozených zvierat ich skladaním, dramatický aspekt prostredníctvom príbehov, testovanie aerodynamiky, rýchlosti skladaných modelov.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i="1" dirty="0" err="1" smtClean="0"/>
              <a:t>Storygami</a:t>
            </a:r>
            <a:r>
              <a:rPr lang="sk-SK" sz="1400" b="0" i="1" dirty="0" smtClean="0"/>
              <a:t> </a:t>
            </a:r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18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praktické </a:t>
            </a:r>
            <a:r>
              <a:rPr lang="sk-SK" dirty="0" err="1" smtClean="0"/>
              <a:t>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móda , architektúra, </a:t>
            </a:r>
            <a:r>
              <a:rPr lang="sk-SK" b="0" dirty="0"/>
              <a:t>priemyselný </a:t>
            </a:r>
            <a:r>
              <a:rPr lang="sk-SK" b="0" dirty="0" smtClean="0"/>
              <a:t>dizajn,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elektropriemysel - výroba </a:t>
            </a:r>
            <a:r>
              <a:rPr lang="sk-SK" b="0" dirty="0"/>
              <a:t>mobilných telefónov - v problematike plošných spojov, </a:t>
            </a: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informatika – logické skladanie v programoch,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v</a:t>
            </a:r>
            <a:r>
              <a:rPr lang="sk-SK" b="0" dirty="0"/>
              <a:t> automobilovom priemysle - pri optimalizovanom skladaní </a:t>
            </a:r>
            <a:r>
              <a:rPr lang="sk-SK" b="0" dirty="0" err="1" smtClean="0"/>
              <a:t>airbagov</a:t>
            </a:r>
            <a:r>
              <a:rPr lang="sk-SK" b="0" dirty="0" smtClean="0"/>
              <a:t>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astronómovia </a:t>
            </a:r>
            <a:r>
              <a:rPr lang="sk-SK" b="0" dirty="0"/>
              <a:t>ich používajú na výpočet optimálnej konfigurácie šošoviek teleskopov</a:t>
            </a:r>
            <a:r>
              <a:rPr lang="sk-SK" b="0" dirty="0" smtClean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zdravotníctvo (</a:t>
            </a:r>
            <a:r>
              <a:rPr lang="sk-SK" b="0" dirty="0"/>
              <a:t>malé zložené implantáty v cievach, ktoré sa rozťahujú prúdením krvi a pomáhajú tak predísť infarktu</a:t>
            </a:r>
            <a:r>
              <a:rPr lang="sk-SK" b="0" dirty="0" smtClean="0"/>
              <a:t>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existuje metóda </a:t>
            </a:r>
            <a:r>
              <a:rPr lang="sk-SK" b="0" dirty="0"/>
              <a:t>DNA </a:t>
            </a:r>
            <a:r>
              <a:rPr lang="sk-SK" b="0" dirty="0" err="1"/>
              <a:t>origami</a:t>
            </a:r>
            <a:r>
              <a:rPr lang="sk-SK" b="0" dirty="0"/>
              <a:t> v chemickom </a:t>
            </a:r>
            <a:r>
              <a:rPr lang="sk-SK" b="0" dirty="0" smtClean="0"/>
              <a:t>priemysle,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pri </a:t>
            </a:r>
            <a:r>
              <a:rPr lang="sk-SK" b="0" dirty="0"/>
              <a:t>optimalizácií zloženia a rozloženia vesmírnych solárnych panelov </a:t>
            </a:r>
            <a:r>
              <a:rPr lang="sk-SK" b="0" dirty="0" smtClean="0"/>
              <a:t>raketoplánov v NASA,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pohľad </a:t>
            </a:r>
            <a:r>
              <a:rPr lang="sk-SK" b="0" dirty="0"/>
              <a:t>na </a:t>
            </a:r>
            <a:r>
              <a:rPr lang="sk-SK" b="0" dirty="0" err="1"/>
              <a:t>origami</a:t>
            </a:r>
            <a:r>
              <a:rPr lang="sk-SK" b="0" dirty="0"/>
              <a:t> prostredníctvom </a:t>
            </a:r>
            <a:r>
              <a:rPr lang="sk-SK" b="0" dirty="0" err="1"/>
              <a:t>fyzioterapie</a:t>
            </a:r>
            <a:r>
              <a:rPr lang="sk-SK" b="0" dirty="0"/>
              <a:t>, kde pozitívne pôsobí na jemnú motoriku aj na </a:t>
            </a:r>
            <a:r>
              <a:rPr lang="sk-SK" b="0" dirty="0" err="1"/>
              <a:t>vizuo-motorickú</a:t>
            </a:r>
            <a:r>
              <a:rPr lang="sk-SK" b="0" dirty="0"/>
              <a:t> </a:t>
            </a:r>
            <a:r>
              <a:rPr lang="sk-SK" b="0" dirty="0" smtClean="0"/>
              <a:t>koordináciu, </a:t>
            </a:r>
            <a:r>
              <a:rPr lang="sk-SK" b="0" dirty="0"/>
              <a:t> </a:t>
            </a: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z</a:t>
            </a:r>
            <a:r>
              <a:rPr lang="sk-SK" b="0" dirty="0"/>
              <a:t> pohľadu psychoterapie má dobrý vplyv na vzájomnú komunikáciu a vnútorný pokoj – </a:t>
            </a:r>
            <a:r>
              <a:rPr lang="sk-SK" b="0" dirty="0" err="1" smtClean="0"/>
              <a:t>psychohygiena</a:t>
            </a:r>
            <a:r>
              <a:rPr lang="sk-SK" b="0" dirty="0" smtClean="0"/>
              <a:t>, pomáha pri odvykaní drogovo závislých  </a:t>
            </a:r>
            <a:endParaRPr lang="sk-SK" b="0" dirty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89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praktické </a:t>
            </a:r>
            <a:r>
              <a:rPr lang="sk-SK" dirty="0" err="1" smtClean="0"/>
              <a:t>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marL="0" indent="0" algn="just"/>
            <a:endParaRPr lang="sk-SK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3074" name="Picture 2" descr="http://www.life-style.sk/wp-content/uploads/2015/01/solarny-pan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2134234" cy="14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projektn.sk/wp-static/2015/08/graphene-kirigami.jpg?w=586&amp;h=0&amp;fit=cr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370" y="1200906"/>
            <a:ext cx="2490655" cy="14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835696" y="2620591"/>
            <a:ext cx="1760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smtClean="0"/>
              <a:t>solárny panel raketoplánu</a:t>
            </a:r>
            <a:endParaRPr lang="sk-SK" sz="1000" dirty="0"/>
          </a:p>
        </p:txBody>
      </p:sp>
      <p:sp>
        <p:nvSpPr>
          <p:cNvPr id="9" name="BlokTextu 8"/>
          <p:cNvSpPr txBox="1"/>
          <p:nvPr/>
        </p:nvSpPr>
        <p:spPr>
          <a:xfrm>
            <a:off x="4036370" y="266675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smtClean="0"/>
              <a:t>model </a:t>
            </a:r>
            <a:r>
              <a:rPr lang="sk-SK" sz="1000" dirty="0" err="1" smtClean="0"/>
              <a:t>grafénového</a:t>
            </a:r>
            <a:r>
              <a:rPr lang="sk-SK" sz="1000" dirty="0" smtClean="0"/>
              <a:t> </a:t>
            </a:r>
            <a:r>
              <a:rPr lang="sk-SK" sz="1000" dirty="0" err="1" smtClean="0"/>
              <a:t>nanozariadenia</a:t>
            </a:r>
            <a:r>
              <a:rPr lang="sk-SK" sz="1000" dirty="0" smtClean="0"/>
              <a:t> </a:t>
            </a:r>
            <a:r>
              <a:rPr lang="sk-SK" sz="1000" dirty="0"/>
              <a:t>pre </a:t>
            </a:r>
            <a:r>
              <a:rPr lang="sk-SK" sz="1000" dirty="0" smtClean="0"/>
              <a:t>medicínske využitie</a:t>
            </a:r>
            <a:endParaRPr lang="sk-SK" sz="1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066" y="1196753"/>
            <a:ext cx="1991382" cy="14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2136492" cy="12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1835696" y="4594618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err="1" smtClean="0"/>
              <a:t>origami</a:t>
            </a:r>
            <a:r>
              <a:rPr lang="sk-SK" sz="1000" dirty="0" smtClean="0"/>
              <a:t> a šperky </a:t>
            </a:r>
            <a:endParaRPr lang="sk-SK" sz="1000" dirty="0"/>
          </a:p>
        </p:txBody>
      </p:sp>
      <p:sp>
        <p:nvSpPr>
          <p:cNvPr id="13" name="BlokTextu 12"/>
          <p:cNvSpPr txBox="1"/>
          <p:nvPr/>
        </p:nvSpPr>
        <p:spPr>
          <a:xfrm>
            <a:off x="6613066" y="262059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err="1" smtClean="0"/>
              <a:t>origami</a:t>
            </a:r>
            <a:r>
              <a:rPr lang="sk-SK" sz="1000" dirty="0" smtClean="0"/>
              <a:t> a móda</a:t>
            </a:r>
            <a:endParaRPr lang="sk-SK" sz="1000" dirty="0"/>
          </a:p>
        </p:txBody>
      </p:sp>
      <p:pic>
        <p:nvPicPr>
          <p:cNvPr id="9218" name="Picture 2" descr="Výsledok vyhľadávania obrázkov pre dopyt modern origam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284985"/>
            <a:ext cx="1944216" cy="1296144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4139952" y="458112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err="1" smtClean="0"/>
              <a:t>origami</a:t>
            </a:r>
            <a:r>
              <a:rPr lang="sk-SK" sz="1000" dirty="0" smtClean="0"/>
              <a:t> a nábytok </a:t>
            </a:r>
            <a:endParaRPr lang="sk-SK" sz="1000" dirty="0"/>
          </a:p>
        </p:txBody>
      </p:sp>
      <p:pic>
        <p:nvPicPr>
          <p:cNvPr id="9220" name="Picture 4" descr="Súvisiaci obráz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284984"/>
            <a:ext cx="1872208" cy="1298449"/>
          </a:xfrm>
          <a:prstGeom prst="rect">
            <a:avLst/>
          </a:prstGeom>
          <a:noFill/>
        </p:spPr>
      </p:pic>
      <p:sp>
        <p:nvSpPr>
          <p:cNvPr id="17" name="BlokTextu 16"/>
          <p:cNvSpPr txBox="1"/>
          <p:nvPr/>
        </p:nvSpPr>
        <p:spPr>
          <a:xfrm>
            <a:off x="6228184" y="458112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000" dirty="0" err="1" smtClean="0"/>
              <a:t>origami</a:t>
            </a:r>
            <a:r>
              <a:rPr lang="sk-SK" sz="1000" dirty="0" smtClean="0"/>
              <a:t> a architektúra </a:t>
            </a:r>
            <a:endParaRPr lang="sk-SK" sz="1000" dirty="0"/>
          </a:p>
        </p:txBody>
      </p:sp>
      <p:pic>
        <p:nvPicPr>
          <p:cNvPr id="9222" name="Picture 6" descr="http://dydaktyka.fizyka.umk.pl/Wystawy_archiwum/z_omegi/origami_pliki/image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3284984"/>
            <a:ext cx="731026" cy="549082"/>
          </a:xfrm>
          <a:prstGeom prst="rect">
            <a:avLst/>
          </a:prstGeom>
          <a:noFill/>
        </p:spPr>
      </p:pic>
      <p:pic>
        <p:nvPicPr>
          <p:cNvPr id="9224" name="Picture 8" descr="http://dydaktyka.fizyka.umk.pl/Wystawy_archiwum/z_omegi/origami_pliki/image0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80425" y="3861048"/>
            <a:ext cx="712056" cy="534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Rekordy v </a:t>
            </a:r>
            <a:r>
              <a:rPr lang="sk-SK" dirty="0" err="1" smtClean="0"/>
              <a:t>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1400" b="0" dirty="0" smtClean="0"/>
              <a:t>Naito Akira z Japonska v roku 1977 poskladal </a:t>
            </a:r>
            <a:r>
              <a:rPr lang="sk-SK" sz="1400" dirty="0" smtClean="0"/>
              <a:t>papierového žeriav</a:t>
            </a:r>
            <a:r>
              <a:rPr lang="sk-SK" sz="1400" b="0" dirty="0" smtClean="0"/>
              <a:t>a s rozmermi základného papiera 3,5 x 3,5 mm / </a:t>
            </a:r>
            <a:r>
              <a:rPr lang="pl-PL" sz="1400" b="0" dirty="0" smtClean="0"/>
              <a:t>V roku 2004 ako 82 ročný n</a:t>
            </a:r>
            <a:r>
              <a:rPr lang="sk-SK" sz="1400" b="0" dirty="0" smtClean="0"/>
              <a:t>a skladanie použil film o hrúbke 0,004 mm a pod mikroskopom s použitím špeciálnych nástrojov sa mu podarilo svoj rekord zlepšiť na dnešných neuveriteľných 0,1 x 0,1 mm.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najväčší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žeriav bol poskladaný v Japonsku. V roku 1995 </a:t>
            </a:r>
            <a:r>
              <a:rPr lang="sk-SK" sz="1400" b="0" dirty="0" err="1" smtClean="0"/>
              <a:t>Joseph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Wu</a:t>
            </a:r>
            <a:r>
              <a:rPr lang="sk-SK" sz="1400" b="0" dirty="0" smtClean="0"/>
              <a:t> poskladal papierového žeriava zo základného papiera s rozmermi 33 x 33m.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Najproduktívnejším tvorcom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na svete je </a:t>
            </a:r>
            <a:r>
              <a:rPr lang="sk-SK" sz="1400" b="0" dirty="0" err="1" smtClean="0"/>
              <a:t>Akira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Yoshizawa</a:t>
            </a:r>
            <a:r>
              <a:rPr lang="sk-SK" sz="1400" b="0" dirty="0" smtClean="0"/>
              <a:t> s 50 000 navrhnutými modelmi.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Najdlhší skok papierovej žaby poskladanej z papiera veľkosti 15 x 15 cm sa podarilo spraviť Lise </a:t>
            </a:r>
            <a:r>
              <a:rPr lang="sk-SK" sz="1400" b="0" dirty="0" err="1" smtClean="0"/>
              <a:t>Hudson</a:t>
            </a:r>
            <a:r>
              <a:rPr lang="sk-SK" sz="1400" b="0" dirty="0" smtClean="0"/>
              <a:t> z USA v roku 1994 čo predstavovalo vzdialenosť 74,7cm.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Najväčší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kôň bol vytvorený v Moskve v roku 2004 </a:t>
            </a:r>
            <a:r>
              <a:rPr lang="pl-PL" sz="1400" b="0" dirty="0" smtClean="0"/>
              <a:t>a jeho rozmery boli 2 x 2, 5 m.</a:t>
            </a:r>
          </a:p>
          <a:p>
            <a:pPr>
              <a:buFont typeface="Arial" pitchFamily="34" charset="0"/>
              <a:buChar char="•"/>
            </a:pPr>
            <a:r>
              <a:rPr lang="sk-SK" sz="1400" b="0" dirty="0" smtClean="0"/>
              <a:t>Najdlhšia kobra bola z papiera vytvorená v </a:t>
            </a:r>
            <a:r>
              <a:rPr lang="sk-SK" sz="1400" b="0" dirty="0" err="1" smtClean="0"/>
              <a:t>Singapúre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v</a:t>
            </a:r>
            <a:r>
              <a:rPr lang="sk-SK" sz="1400" b="0" dirty="0" smtClean="0"/>
              <a:t> </a:t>
            </a:r>
            <a:r>
              <a:rPr lang="pl-PL" sz="1400" b="0" dirty="0" smtClean="0"/>
              <a:t>roku 2001 a merala 45, 49 m.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Najmenšia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skladačka </a:t>
            </a:r>
            <a:r>
              <a:rPr lang="sk-SK" sz="1400" dirty="0" err="1" smtClean="0"/>
              <a:t>pajarity</a:t>
            </a:r>
            <a:r>
              <a:rPr lang="sk-SK" sz="1400" b="0" dirty="0" smtClean="0"/>
              <a:t> meria 0, 36 x 0,3 mm </a:t>
            </a:r>
            <a:r>
              <a:rPr lang="sv-SE" sz="1400" b="0" dirty="0" smtClean="0"/>
              <a:t>a vytvoril ju Luis Valldeneu.</a:t>
            </a:r>
            <a:endParaRPr lang="sk-SK" sz="1400" b="0" dirty="0" smtClean="0"/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Rýchlostný test na skladanie 100 ks papierových žeriavov zvládol najrýchlejšie na svete Austrálčan </a:t>
            </a:r>
            <a:r>
              <a:rPr lang="sk-SK" sz="1400" b="0" dirty="0" err="1" smtClean="0"/>
              <a:t>Hiromi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Ashlin</a:t>
            </a:r>
            <a:r>
              <a:rPr lang="sk-SK" sz="1400" b="0" dirty="0" smtClean="0"/>
              <a:t> za 1 hodinu 14 minút a 25 sekúnd.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Najviac papierových žeriavov za jednu hodinu vytvorila skupina 545 ľudí v </a:t>
            </a:r>
            <a:r>
              <a:rPr lang="sk-SK" sz="1400" b="0" dirty="0" err="1" smtClean="0"/>
              <a:t>Singapúre</a:t>
            </a:r>
            <a:r>
              <a:rPr lang="sk-SK" sz="1400" b="0" dirty="0" smtClean="0"/>
              <a:t>, keď na charitatívnej akcií spolu vytvorili 9300 papierových </a:t>
            </a:r>
            <a:r>
              <a:rPr lang="sk-SK" sz="1400" b="0" dirty="0" err="1" smtClean="0"/>
              <a:t>orizuru</a:t>
            </a:r>
            <a:endParaRPr lang="sk-SK" sz="1400" b="0" dirty="0" smtClean="0"/>
          </a:p>
          <a:p>
            <a:pPr algn="just">
              <a:buFont typeface="Arial" pitchFamily="34" charset="0"/>
              <a:buChar char="•"/>
            </a:pPr>
            <a:endParaRPr lang="sk-SK" sz="1400" b="0" dirty="0"/>
          </a:p>
          <a:p>
            <a:pPr algn="just">
              <a:buFont typeface="Arial" pitchFamily="34" charset="0"/>
              <a:buChar char="•"/>
            </a:pPr>
            <a:endParaRPr lang="pl-PL" b="0" i="1" dirty="0" smtClean="0"/>
          </a:p>
          <a:p>
            <a:pPr algn="just"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1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err="1" smtClean="0"/>
              <a:t>Origami</a:t>
            </a:r>
            <a:r>
              <a:rPr lang="sk-SK" dirty="0" smtClean="0"/>
              <a:t> - Záver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1026" name="Picture 2" descr="C:\Users\viglassky4001967\Desktop\origami 2018\Flying-Paper-Crane-Tattoo-De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529384"/>
            <a:ext cx="3482532" cy="43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1631676" y="1856455"/>
            <a:ext cx="71287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4000" b="1" dirty="0" smtClean="0"/>
              <a:t>ĎAKUJEM </a:t>
            </a:r>
          </a:p>
          <a:p>
            <a:pPr lvl="0"/>
            <a:r>
              <a:rPr lang="sk-SK" sz="4000" b="1" dirty="0" smtClean="0"/>
              <a:t>ZA POZORNOSŤ</a:t>
            </a:r>
          </a:p>
          <a:p>
            <a:pPr lvl="0"/>
            <a:r>
              <a:rPr lang="sk-SK" sz="4000" dirty="0" smtClean="0">
                <a:sym typeface="Wingdings" panose="05000000000000000000" pitchFamily="2" charset="2"/>
              </a:rPr>
              <a:t> </a:t>
            </a:r>
            <a:endParaRPr lang="sk-SK" sz="40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sk-SK" sz="1600" dirty="0" smtClean="0"/>
              <a:t>PaedDr. Miloš </a:t>
            </a:r>
            <a:r>
              <a:rPr lang="sk-SK" sz="1600" smtClean="0"/>
              <a:t>Viglašský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xmlns="" val="306064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pohár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0962" name="Picture 2" descr="Výsledok vyhľadávania obrázkov pre dopyt cup origa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608462" cy="459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Samurajská helma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1986" name="Picture 2" descr="Výsledok vyhľadávania obrázkov pre dopyt samuraj helma origa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4896544" cy="474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Čo je to </a:t>
            </a:r>
            <a:r>
              <a:rPr lang="sk-SK" dirty="0" err="1" smtClean="0"/>
              <a:t>Origami</a:t>
            </a:r>
            <a:r>
              <a:rPr lang="sk-SK" dirty="0" smtClean="0"/>
              <a:t>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 err="1" smtClean="0"/>
              <a:t>Origami</a:t>
            </a:r>
            <a:r>
              <a:rPr lang="sk-SK" b="0" dirty="0" smtClean="0"/>
              <a:t> </a:t>
            </a:r>
            <a:r>
              <a:rPr lang="sk-SK" b="0" dirty="0"/>
              <a:t>je staré japonské umenie skladania papiera. V tradičnom </a:t>
            </a:r>
            <a:r>
              <a:rPr lang="sk-SK" b="0" dirty="0" err="1"/>
              <a:t>origami</a:t>
            </a:r>
            <a:r>
              <a:rPr lang="sk-SK" b="0" dirty="0"/>
              <a:t> sa papier tvaruje použitím iba niekoľko málo pomerne jednoduchých spôsobov skladania a prehýbania, ale stále zostáva v jednom kuse a nestrihá sa. Takto sa dajú vytvoriť aj veľmi zložité tvary. Pre väčšinu skladačiek sa používa papier v </a:t>
            </a:r>
            <a:r>
              <a:rPr lang="sk-SK" b="0" dirty="0" smtClean="0"/>
              <a:t>tvare štvorca. </a:t>
            </a:r>
            <a:r>
              <a:rPr lang="sk-SK" b="0" dirty="0"/>
              <a:t>V dávnych časoch ľudia verili, že v </a:t>
            </a:r>
            <a:r>
              <a:rPr lang="sk-SK" b="0" dirty="0" err="1"/>
              <a:t>origami</a:t>
            </a:r>
            <a:r>
              <a:rPr lang="sk-SK" b="0" dirty="0"/>
              <a:t> bez strihania, či rezania zostane duša poskladaného predmetu neporušená</a:t>
            </a:r>
            <a:r>
              <a:rPr lang="sk-SK" b="0" dirty="0" smtClean="0"/>
              <a:t>...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dirty="0" err="1" smtClean="0"/>
              <a:t>Kunihiro</a:t>
            </a:r>
            <a:r>
              <a:rPr lang="sk-SK" sz="1400" dirty="0" smtClean="0"/>
              <a:t> </a:t>
            </a:r>
            <a:r>
              <a:rPr lang="sk-SK" sz="1400" dirty="0" err="1"/>
              <a:t>Kasahary</a:t>
            </a:r>
            <a:r>
              <a:rPr lang="sk-SK" sz="1400" b="0" dirty="0"/>
              <a:t>, japonský majster </a:t>
            </a:r>
            <a:r>
              <a:rPr lang="sk-SK" sz="1400" b="0" dirty="0" err="1"/>
              <a:t>origami</a:t>
            </a:r>
            <a:r>
              <a:rPr lang="sk-SK" sz="1400" b="0" dirty="0"/>
              <a:t>, o tomto umení povedal: „</a:t>
            </a:r>
            <a:r>
              <a:rPr lang="sk-SK" sz="1400" b="0" i="1" dirty="0"/>
              <a:t>V každom štvorci papiera sa skrýva množstvo za stáročia vytvorených a nekonečné množstvo ešte nevymyslených skladačiek a neobvyklých postupov. Možnosti </a:t>
            </a:r>
            <a:r>
              <a:rPr lang="sk-SK" sz="1400" b="0" i="1" dirty="0" err="1"/>
              <a:t>origami</a:t>
            </a:r>
            <a:r>
              <a:rPr lang="sk-SK" sz="1400" b="0" i="1" dirty="0"/>
              <a:t> sú nevyčerpateľné. V tom je práve jeho láskavosť a krása.</a:t>
            </a:r>
            <a:r>
              <a:rPr lang="sk-SK" sz="1400" b="0" dirty="0"/>
              <a:t>“ (</a:t>
            </a:r>
            <a:r>
              <a:rPr lang="sk-SK" sz="1400" b="0" dirty="0" err="1"/>
              <a:t>Kunihiro</a:t>
            </a:r>
            <a:r>
              <a:rPr lang="sk-SK" sz="1400" b="0" dirty="0"/>
              <a:t> </a:t>
            </a:r>
            <a:r>
              <a:rPr lang="sk-SK" sz="1400" b="0" dirty="0" err="1"/>
              <a:t>Kasahary</a:t>
            </a:r>
            <a:r>
              <a:rPr lang="sk-SK" sz="1400" b="0" dirty="0"/>
              <a:t> in </a:t>
            </a:r>
            <a:r>
              <a:rPr lang="sk-SK" sz="1400" b="0" dirty="0" err="1"/>
              <a:t>Vávrů</a:t>
            </a:r>
            <a:r>
              <a:rPr lang="sk-SK" sz="1400" b="0" dirty="0"/>
              <a:t>, </a:t>
            </a:r>
            <a:r>
              <a:rPr lang="sk-SK" sz="1400" b="0" dirty="0" smtClean="0"/>
              <a:t>2003)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„</a:t>
            </a:r>
            <a:r>
              <a:rPr lang="cs-CZ" sz="1400" b="0" i="1" dirty="0" err="1"/>
              <a:t>Papierové</a:t>
            </a:r>
            <a:r>
              <a:rPr lang="cs-CZ" sz="1400" b="0" i="1" dirty="0"/>
              <a:t> </a:t>
            </a:r>
            <a:r>
              <a:rPr lang="cs-CZ" sz="1400" b="0" i="1" dirty="0" err="1"/>
              <a:t>skladačky</a:t>
            </a:r>
            <a:r>
              <a:rPr lang="cs-CZ" sz="1400" b="0" i="1" dirty="0"/>
              <a:t> </a:t>
            </a:r>
            <a:r>
              <a:rPr lang="cs-CZ" sz="1400" b="0" i="1" dirty="0" err="1"/>
              <a:t>origami</a:t>
            </a:r>
            <a:r>
              <a:rPr lang="cs-CZ" sz="1400" b="0" i="1" dirty="0"/>
              <a:t> </a:t>
            </a:r>
            <a:r>
              <a:rPr lang="cs-CZ" sz="1400" b="0" i="1" dirty="0" err="1"/>
              <a:t>patria</a:t>
            </a:r>
            <a:r>
              <a:rPr lang="cs-CZ" sz="1400" b="0" i="1" dirty="0"/>
              <a:t> k </a:t>
            </a:r>
            <a:r>
              <a:rPr lang="cs-CZ" sz="1400" b="0" i="1" dirty="0" err="1"/>
              <a:t>najstarším</a:t>
            </a:r>
            <a:r>
              <a:rPr lang="cs-CZ" sz="1400" b="0" i="1" dirty="0"/>
              <a:t> zábavám </a:t>
            </a:r>
            <a:r>
              <a:rPr lang="cs-CZ" sz="1400" b="0" i="1" dirty="0" err="1"/>
              <a:t>človeka</a:t>
            </a:r>
            <a:r>
              <a:rPr lang="cs-CZ" sz="1400" b="0" i="1" dirty="0"/>
              <a:t>. V </a:t>
            </a:r>
            <a:r>
              <a:rPr lang="cs-CZ" sz="1400" b="0" i="1" dirty="0" err="1"/>
              <a:t>stredoveku</a:t>
            </a:r>
            <a:r>
              <a:rPr lang="cs-CZ" sz="1400" b="0" i="1" dirty="0"/>
              <a:t> </a:t>
            </a:r>
            <a:r>
              <a:rPr lang="cs-CZ" sz="1400" b="0" i="1" dirty="0" err="1"/>
              <a:t>mali</a:t>
            </a:r>
            <a:r>
              <a:rPr lang="cs-CZ" sz="1400" b="0" i="1" dirty="0"/>
              <a:t> </a:t>
            </a:r>
            <a:r>
              <a:rPr lang="cs-CZ" sz="1400" b="0" i="1" dirty="0" err="1"/>
              <a:t>rituálny</a:t>
            </a:r>
            <a:r>
              <a:rPr lang="cs-CZ" sz="1400" b="0" i="1" dirty="0"/>
              <a:t> či magický </a:t>
            </a:r>
            <a:r>
              <a:rPr lang="cs-CZ" sz="1400" b="0" i="1" dirty="0" err="1"/>
              <a:t>nádych</a:t>
            </a:r>
            <a:r>
              <a:rPr lang="cs-CZ" sz="1400" b="0" i="1" dirty="0"/>
              <a:t>, dnes do </a:t>
            </a:r>
            <a:r>
              <a:rPr lang="cs-CZ" sz="1400" b="0" i="1" dirty="0" err="1"/>
              <a:t>ich</a:t>
            </a:r>
            <a:r>
              <a:rPr lang="cs-CZ" sz="1400" b="0" i="1" dirty="0"/>
              <a:t> tvorby </a:t>
            </a:r>
            <a:r>
              <a:rPr lang="cs-CZ" sz="1400" b="0" i="1" dirty="0" err="1"/>
              <a:t>vstúpila</a:t>
            </a:r>
            <a:r>
              <a:rPr lang="cs-CZ" sz="1400" b="0" i="1" dirty="0"/>
              <a:t> počítačová technika. </a:t>
            </a:r>
            <a:r>
              <a:rPr lang="cs-CZ" sz="1400" b="0" i="1" dirty="0" err="1"/>
              <a:t>Majstri</a:t>
            </a:r>
            <a:r>
              <a:rPr lang="cs-CZ" sz="1400" b="0" i="1" dirty="0"/>
              <a:t> </a:t>
            </a:r>
            <a:r>
              <a:rPr lang="cs-CZ" sz="1400" b="0" i="1" dirty="0" err="1"/>
              <a:t>origami</a:t>
            </a:r>
            <a:r>
              <a:rPr lang="cs-CZ" sz="1400" b="0" i="1" dirty="0"/>
              <a:t> dokážu z jediného listu </a:t>
            </a:r>
            <a:r>
              <a:rPr lang="cs-CZ" sz="1400" b="0" i="1" dirty="0" err="1"/>
              <a:t>papieru</a:t>
            </a:r>
            <a:r>
              <a:rPr lang="cs-CZ" sz="1400" b="0" i="1" dirty="0"/>
              <a:t> </a:t>
            </a:r>
            <a:r>
              <a:rPr lang="cs-CZ" sz="1400" b="0" i="1" dirty="0" err="1"/>
              <a:t>vytvoriť</a:t>
            </a:r>
            <a:r>
              <a:rPr lang="cs-CZ" sz="1400" b="0" i="1" dirty="0"/>
              <a:t> bez </a:t>
            </a:r>
            <a:r>
              <a:rPr lang="cs-CZ" sz="1400" b="0" i="1" dirty="0" err="1"/>
              <a:t>nožníc</a:t>
            </a:r>
            <a:r>
              <a:rPr lang="cs-CZ" sz="1400" b="0" i="1" dirty="0"/>
              <a:t> a bez lepidla </a:t>
            </a:r>
            <a:r>
              <a:rPr lang="cs-CZ" sz="1400" b="0" i="1" dirty="0" err="1"/>
              <a:t>ľubovoľné</a:t>
            </a:r>
            <a:r>
              <a:rPr lang="cs-CZ" sz="1400" b="0" i="1" dirty="0"/>
              <a:t> tvary.</a:t>
            </a:r>
            <a:r>
              <a:rPr lang="sk-SK" sz="1400" b="0" dirty="0"/>
              <a:t>“ (</a:t>
            </a:r>
            <a:r>
              <a:rPr lang="sk-SK" sz="1400" b="0" dirty="0" err="1"/>
              <a:t>Seiferová</a:t>
            </a:r>
            <a:r>
              <a:rPr lang="sk-SK" sz="1400" b="0" dirty="0"/>
              <a:t>, 2008</a:t>
            </a:r>
            <a:r>
              <a:rPr lang="sk-SK" sz="1400" b="0" dirty="0" smtClean="0"/>
              <a:t>)</a:t>
            </a:r>
            <a:endParaRPr lang="sk-SK" sz="1400" b="0" dirty="0"/>
          </a:p>
          <a:p>
            <a:pPr marL="0" indent="0" algn="just"/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12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tučniak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2657"/>
            <a:ext cx="522267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Vodná bomba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4034" name="Picture 2" descr="F:\origami\prezent\origami\Projekt origami orizuru\podklady\origami diagramy\bwaterbo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4717165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err="1" smtClean="0"/>
              <a:t>orizuru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5060" name="Picture 4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849" y="548680"/>
            <a:ext cx="4016309" cy="581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err="1" smtClean="0"/>
              <a:t>pajarita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  <p:pic>
        <p:nvPicPr>
          <p:cNvPr id="46082" name="Picture 2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5153347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Význam slova </a:t>
            </a:r>
            <a:r>
              <a:rPr lang="sk-SK" dirty="0" err="1" smtClean="0"/>
              <a:t>Origami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/>
              <a:t>Z etymologického hľadiska </a:t>
            </a:r>
            <a:r>
              <a:rPr lang="sk-SK" b="0" i="1" dirty="0"/>
              <a:t>(Etymológia - veda skúmajúca pôvod slov.) </a:t>
            </a:r>
            <a:r>
              <a:rPr lang="sk-SK" b="0" dirty="0"/>
              <a:t>ide o spojenie dvojice slov: </a:t>
            </a:r>
            <a:r>
              <a:rPr lang="pl-PL" b="0" i="1" dirty="0"/>
              <a:t>„</a:t>
            </a:r>
            <a:r>
              <a:rPr lang="pl-PL" i="1" dirty="0"/>
              <a:t>ori</a:t>
            </a:r>
            <a:r>
              <a:rPr lang="pl-PL" b="0" i="1" dirty="0"/>
              <a:t>, alebo </a:t>
            </a:r>
            <a:r>
              <a:rPr lang="pl-PL" i="1" dirty="0"/>
              <a:t>oru</a:t>
            </a:r>
            <a:r>
              <a:rPr lang="pl-PL" b="0" i="1" dirty="0"/>
              <a:t> </a:t>
            </a:r>
            <a:r>
              <a:rPr lang="en-US" dirty="0" err="1" smtClean="0"/>
              <a:t>折る</a:t>
            </a:r>
            <a:r>
              <a:rPr lang="sk-SK" dirty="0" smtClean="0"/>
              <a:t> </a:t>
            </a:r>
            <a:r>
              <a:rPr lang="pl-PL" b="0" i="1" dirty="0" smtClean="0"/>
              <a:t>(</a:t>
            </a:r>
            <a:r>
              <a:rPr lang="pl-PL" b="0" i="1" dirty="0"/>
              <a:t>skladať) a </a:t>
            </a:r>
            <a:r>
              <a:rPr lang="pl-PL" i="1" dirty="0"/>
              <a:t>gami</a:t>
            </a:r>
            <a:r>
              <a:rPr lang="pl-PL" b="0" i="1" dirty="0"/>
              <a:t> alebo </a:t>
            </a:r>
            <a:r>
              <a:rPr lang="pl-PL" i="1" dirty="0"/>
              <a:t>kami</a:t>
            </a:r>
            <a:r>
              <a:rPr lang="pl-PL" b="0" i="1" dirty="0"/>
              <a:t> </a:t>
            </a:r>
            <a:r>
              <a:rPr lang="en-US" dirty="0"/>
              <a:t>紙</a:t>
            </a:r>
            <a:r>
              <a:rPr lang="pl-PL" b="0" i="1" dirty="0" smtClean="0"/>
              <a:t>(</a:t>
            </a:r>
            <a:r>
              <a:rPr lang="pl-PL" b="0" i="1" dirty="0"/>
              <a:t>papier)“.</a:t>
            </a:r>
            <a:r>
              <a:rPr lang="sk-SK" b="0" dirty="0"/>
              <a:t> (</a:t>
            </a:r>
            <a:r>
              <a:rPr lang="sk-SK" b="0" dirty="0" smtClean="0"/>
              <a:t>Smithová,2007) </a:t>
            </a:r>
            <a:endParaRPr lang="sk-SK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Ohashi</a:t>
            </a:r>
            <a:r>
              <a:rPr lang="en-US" dirty="0"/>
              <a:t> </a:t>
            </a:r>
            <a:r>
              <a:rPr lang="en-US" dirty="0" err="1"/>
              <a:t>Koya</a:t>
            </a:r>
            <a:r>
              <a:rPr lang="en-US" b="0" dirty="0"/>
              <a:t> (2007) v </a:t>
            </a:r>
            <a:r>
              <a:rPr lang="en-US" b="0" dirty="0" err="1"/>
              <a:t>článku</a:t>
            </a:r>
            <a:r>
              <a:rPr lang="en-US" b="0" dirty="0"/>
              <a:t> „Origami: Art for Everyone – Heart of</a:t>
            </a:r>
            <a:r>
              <a:rPr lang="sk-SK" b="0" dirty="0"/>
              <a:t> </a:t>
            </a:r>
            <a:r>
              <a:rPr lang="sk-SK" b="0" dirty="0" err="1"/>
              <a:t>Japan´s</a:t>
            </a:r>
            <a:r>
              <a:rPr lang="sk-SK" b="0" dirty="0"/>
              <a:t> </a:t>
            </a:r>
            <a:r>
              <a:rPr lang="sk-SK" b="0" dirty="0" err="1"/>
              <a:t>Cultural</a:t>
            </a:r>
            <a:r>
              <a:rPr lang="sk-SK" b="0" dirty="0"/>
              <a:t> </a:t>
            </a:r>
            <a:r>
              <a:rPr lang="sk-SK" b="0" dirty="0" err="1"/>
              <a:t>Heritage</a:t>
            </a:r>
            <a:r>
              <a:rPr lang="sk-SK" b="0" dirty="0"/>
              <a:t>“ </a:t>
            </a:r>
            <a:r>
              <a:rPr lang="sk-SK" b="0" dirty="0" err="1"/>
              <a:t>Origami</a:t>
            </a:r>
            <a:r>
              <a:rPr lang="sk-SK" b="0" dirty="0"/>
              <a:t>: </a:t>
            </a:r>
            <a:r>
              <a:rPr lang="sk-SK" b="0" dirty="0" smtClean="0"/>
              <a:t>Umenie </a:t>
            </a:r>
            <a:r>
              <a:rPr lang="sk-SK" b="0" dirty="0"/>
              <a:t>pre každého – srdce japonského kultúrneho dedičstva) v špeciálnom vydaní časopisu </a:t>
            </a:r>
            <a:r>
              <a:rPr lang="pl-PL" b="0" dirty="0"/>
              <a:t>Nipponia zameranom na origami tvrdí, že v Japonsku sa na </a:t>
            </a:r>
            <a:r>
              <a:rPr lang="sk-SK" b="0" dirty="0"/>
              <a:t>pomenovanie skladania papiera pred </a:t>
            </a:r>
            <a:r>
              <a:rPr lang="sk-SK" b="0" dirty="0" err="1"/>
              <a:t>origami</a:t>
            </a:r>
            <a:r>
              <a:rPr lang="sk-SK" b="0" dirty="0"/>
              <a:t> používal výraz </a:t>
            </a:r>
            <a:r>
              <a:rPr lang="sk-SK" i="1" dirty="0" err="1"/>
              <a:t>orikata</a:t>
            </a:r>
            <a:r>
              <a:rPr lang="sk-SK" b="0" dirty="0"/>
              <a:t>, alebo tiež </a:t>
            </a:r>
            <a:r>
              <a:rPr lang="sk-SK" i="1" dirty="0" err="1"/>
              <a:t>origata</a:t>
            </a:r>
            <a:r>
              <a:rPr lang="sk-SK" b="0" dirty="0"/>
              <a:t> a na internetových stránkach môžeme nájsť ešte ďalšie </a:t>
            </a:r>
            <a:r>
              <a:rPr lang="it-IT" b="0" dirty="0"/>
              <a:t>výrazy ako </a:t>
            </a:r>
            <a:r>
              <a:rPr lang="it-IT" i="1" dirty="0"/>
              <a:t>orisue</a:t>
            </a:r>
            <a:r>
              <a:rPr lang="it-IT" b="0" dirty="0"/>
              <a:t>, </a:t>
            </a:r>
            <a:r>
              <a:rPr lang="it-IT" i="1" dirty="0"/>
              <a:t>orimono</a:t>
            </a:r>
            <a:r>
              <a:rPr lang="it-IT" b="0" dirty="0"/>
              <a:t> a </a:t>
            </a:r>
            <a:r>
              <a:rPr lang="it-IT" i="1" dirty="0"/>
              <a:t>tatamigami</a:t>
            </a:r>
            <a:r>
              <a:rPr lang="it-IT" b="0" dirty="0"/>
              <a:t>. (Origami-resource-center, 2010</a:t>
            </a:r>
            <a:r>
              <a:rPr lang="it-IT" b="0" dirty="0" smtClean="0"/>
              <a:t>)</a:t>
            </a: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dirty="0"/>
              <a:t>medzinárodný deň </a:t>
            </a:r>
            <a:r>
              <a:rPr lang="sk-SK" dirty="0" err="1"/>
              <a:t>origami</a:t>
            </a:r>
            <a:r>
              <a:rPr lang="sk-SK" b="0" dirty="0"/>
              <a:t>  - </a:t>
            </a:r>
            <a:r>
              <a:rPr lang="sk-SK" b="0" dirty="0" err="1"/>
              <a:t>Origami</a:t>
            </a:r>
            <a:r>
              <a:rPr lang="sk-SK" b="0" dirty="0"/>
              <a:t> má dnes aj „medzinárodný deň </a:t>
            </a:r>
            <a:r>
              <a:rPr lang="sk-SK" b="0" dirty="0" err="1"/>
              <a:t>origami</a:t>
            </a:r>
            <a:r>
              <a:rPr lang="sk-SK" b="0" dirty="0"/>
              <a:t>“ , ktorý podľa niekoľkých japonských zdrojov pripadá na </a:t>
            </a:r>
            <a:r>
              <a:rPr lang="sk-SK" dirty="0"/>
              <a:t>11. november</a:t>
            </a:r>
            <a:r>
              <a:rPr lang="sk-SK" b="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86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skladania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b="0" dirty="0" smtClean="0"/>
              <a:t>Začiatky </a:t>
            </a:r>
            <a:r>
              <a:rPr lang="sk-SK" b="0" dirty="0"/>
              <a:t>umenia skladania siahajú do čias ešte dávno pred vynájdením papiera, keď aziati a </a:t>
            </a:r>
            <a:r>
              <a:rPr lang="sk-SK" b="0" dirty="0" err="1"/>
              <a:t>polynézania</a:t>
            </a:r>
            <a:r>
              <a:rPr lang="sk-SK" b="0" dirty="0"/>
              <a:t> vytvárali slávnostné skladačky z listov </a:t>
            </a:r>
            <a:r>
              <a:rPr lang="sk-SK" b="0" dirty="0" err="1"/>
              <a:t>dračinky</a:t>
            </a:r>
            <a:r>
              <a:rPr lang="sk-SK" b="0" dirty="0"/>
              <a:t>, palmy a rozdrvenej kôry morušovníka. Aj keď ázijské komunity po celom svete dnes skladajú prevažne z papiera,  </a:t>
            </a:r>
            <a:r>
              <a:rPr lang="sk-SK" b="0" dirty="0" err="1"/>
              <a:t>polynézania</a:t>
            </a:r>
            <a:r>
              <a:rPr lang="sk-SK" b="0" dirty="0"/>
              <a:t> sa ešte aj dnes držia tradičného skladania z </a:t>
            </a:r>
            <a:r>
              <a:rPr lang="sk-SK" b="0" dirty="0" err="1"/>
              <a:t>dračinky</a:t>
            </a:r>
            <a:r>
              <a:rPr lang="sk-SK" b="0" dirty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Podľa americkej učiteľky a zakladateľky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spoločnosti v New Yorku, </a:t>
            </a:r>
            <a:r>
              <a:rPr lang="sk-SK" sz="1400" b="0" dirty="0" err="1" smtClean="0"/>
              <a:t>Rachel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Katz</a:t>
            </a:r>
            <a:r>
              <a:rPr lang="sk-SK" sz="1400" b="0" dirty="0" smtClean="0"/>
              <a:t> (2009) nachádzame základy umenia skladania papiera aj v starom Egypte. Túto informáciu spája s nájdenou mapou k hrobkám v Údolí kráľov, ktorá je vystavená v Milánskom múzeu, v Taliansku. </a:t>
            </a:r>
            <a:r>
              <a:rPr lang="pl-PL" sz="1400" b="0" dirty="0" smtClean="0"/>
              <a:t>Mapa poskytuje prvé dôkazy o umení skladania. Je to dokument starý viac ako 2000 rokov, </a:t>
            </a:r>
            <a:r>
              <a:rPr lang="sk-SK" sz="1400" b="0" dirty="0" smtClean="0"/>
              <a:t>pričom uvádza, že prvé papyrusové papiere sú známe už viac ako 4500 rokov.</a:t>
            </a:r>
            <a:endParaRPr lang="sk-SK" sz="14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14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/>
              <a:t>Termín </a:t>
            </a:r>
            <a:r>
              <a:rPr lang="sk-SK" sz="1400" b="0" dirty="0" err="1"/>
              <a:t>origami</a:t>
            </a:r>
            <a:r>
              <a:rPr lang="sk-SK" sz="1400" b="0" dirty="0"/>
              <a:t> sa </a:t>
            </a:r>
            <a:r>
              <a:rPr lang="sk-SK" sz="1400" b="0" dirty="0" smtClean="0"/>
              <a:t>v Japonsku už </a:t>
            </a:r>
            <a:r>
              <a:rPr lang="sk-SK" sz="1400" b="0" dirty="0"/>
              <a:t>viac ako 120 rokov používa na označenie pre všetky druhy papierových skladačiek, dokonca aj pre tie, ktoré nie sú pôvodne japonské. Oficiálne bol uznaný až v 19. storočí, aj keď slovo ako také vzniklo už v stredoveku. </a:t>
            </a:r>
            <a:r>
              <a:rPr lang="sk-SK" sz="1400" b="0" dirty="0" smtClean="0"/>
              <a:t>Na </a:t>
            </a:r>
            <a:r>
              <a:rPr lang="sk-SK" sz="1400" b="0" dirty="0"/>
              <a:t>západe sa výraz „</a:t>
            </a:r>
            <a:r>
              <a:rPr lang="sk-SK" sz="1400" b="0" dirty="0" err="1"/>
              <a:t>origami</a:t>
            </a:r>
            <a:r>
              <a:rPr lang="sk-SK" sz="1400" b="0" dirty="0"/>
              <a:t>“ začal používať až okolo roku 1950, predtým mali krajiny svoje vlastné označenie pre skladanie papiera. Anglický </a:t>
            </a:r>
            <a:r>
              <a:rPr lang="sk-SK" sz="1400" b="0" dirty="0" err="1"/>
              <a:t>paperfolding</a:t>
            </a:r>
            <a:r>
              <a:rPr lang="sk-SK" sz="1400" b="0" dirty="0"/>
              <a:t>, nemecký </a:t>
            </a:r>
            <a:r>
              <a:rPr lang="sk-SK" sz="1400" b="0" dirty="0" err="1"/>
              <a:t>papierfalten</a:t>
            </a:r>
            <a:r>
              <a:rPr lang="sk-SK" sz="1400" b="0" dirty="0"/>
              <a:t>, španielska </a:t>
            </a:r>
            <a:r>
              <a:rPr lang="sk-SK" sz="1400" b="0" dirty="0" err="1" smtClean="0"/>
              <a:t>papiroflexia</a:t>
            </a:r>
            <a:r>
              <a:rPr lang="sk-SK" sz="1400" b="0" dirty="0" smtClean="0"/>
              <a:t>, či čínske </a:t>
            </a:r>
            <a:r>
              <a:rPr lang="sk-SK" sz="1400" b="0" dirty="0" err="1" smtClean="0"/>
              <a:t>ZheZhi</a:t>
            </a:r>
            <a:r>
              <a:rPr lang="sk-SK" sz="1400" b="0" dirty="0" smtClean="0"/>
              <a:t>...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sz="1400" b="0" dirty="0" smtClean="0"/>
          </a:p>
          <a:p>
            <a:pPr marL="0" indent="0" algn="just"/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9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V </a:t>
            </a:r>
            <a:r>
              <a:rPr lang="sk-SK" sz="1400" b="0" dirty="0"/>
              <a:t>jednotlivých krajinách sa pozerajú na históriu skladania papiera rôzne. Niektorí historici zaoberajúci sa </a:t>
            </a:r>
            <a:r>
              <a:rPr lang="sk-SK" sz="1400" b="0" dirty="0" err="1"/>
              <a:t>origami</a:t>
            </a:r>
            <a:r>
              <a:rPr lang="sk-SK" sz="1400" b="0" dirty="0"/>
              <a:t> presadzujú názor, že </a:t>
            </a:r>
            <a:r>
              <a:rPr lang="sk-SK" sz="1400" b="0" dirty="0" err="1"/>
              <a:t>origami</a:t>
            </a:r>
            <a:r>
              <a:rPr lang="sk-SK" sz="1400" b="0" dirty="0"/>
              <a:t> ako forma umenia sa vyvinula čoskoro po </a:t>
            </a:r>
            <a:r>
              <a:rPr lang="sk-SK" sz="1400" dirty="0"/>
              <a:t>vynájdení papiera </a:t>
            </a:r>
            <a:r>
              <a:rPr lang="sk-SK" sz="1400" dirty="0" err="1"/>
              <a:t>Ts'ai</a:t>
            </a:r>
            <a:r>
              <a:rPr lang="sk-SK" sz="1400" dirty="0"/>
              <a:t> </a:t>
            </a:r>
            <a:r>
              <a:rPr lang="sk-SK" sz="1400" dirty="0" err="1"/>
              <a:t>Lun</a:t>
            </a:r>
            <a:r>
              <a:rPr lang="sk-SK" sz="1400" b="0" dirty="0" err="1"/>
              <a:t>om</a:t>
            </a:r>
            <a:r>
              <a:rPr lang="sk-SK" sz="1400" b="0" dirty="0"/>
              <a:t> </a:t>
            </a:r>
            <a:r>
              <a:rPr lang="sk-SK" sz="1400" dirty="0"/>
              <a:t>v roku 105 </a:t>
            </a:r>
            <a:r>
              <a:rPr lang="sk-SK" sz="1400" dirty="0" err="1"/>
              <a:t>n.l</a:t>
            </a:r>
            <a:r>
              <a:rPr lang="sk-SK" sz="1400" dirty="0" smtClean="0"/>
              <a:t>. v </a:t>
            </a:r>
            <a:r>
              <a:rPr lang="sk-SK" sz="1400" dirty="0"/>
              <a:t>Číne</a:t>
            </a:r>
            <a:r>
              <a:rPr lang="sk-SK" sz="1400" b="0" dirty="0"/>
              <a:t>. </a:t>
            </a:r>
            <a:endParaRPr lang="sk-SK" sz="1400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err="1" smtClean="0"/>
              <a:t>Jun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Zou</a:t>
            </a:r>
            <a:r>
              <a:rPr lang="sk-SK" sz="1400" b="0" dirty="0" smtClean="0"/>
              <a:t> (2010) z </a:t>
            </a:r>
            <a:r>
              <a:rPr lang="it-IT" sz="1400" b="0" dirty="0" smtClean="0"/>
              <a:t>Louisiana State University USA, monitoruje ľudovú</a:t>
            </a:r>
            <a:r>
              <a:rPr lang="sk-SK" sz="1400" b="0" dirty="0" smtClean="0"/>
              <a:t> kultúru v krajine z pohľadu čínskych prisťahovalcov. </a:t>
            </a:r>
            <a:r>
              <a:rPr lang="pl-PL" sz="1400" b="0" dirty="0" smtClean="0"/>
              <a:t>V svojej práci sa venuje aj technike skladania papiera </a:t>
            </a:r>
            <a:r>
              <a:rPr lang="sk-SK" sz="1400" b="0" dirty="0" err="1" smtClean="0"/>
              <a:t>Zhe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Zhi</a:t>
            </a:r>
            <a:r>
              <a:rPr lang="sk-SK" sz="1400" b="0" dirty="0" smtClean="0"/>
              <a:t>, ktorého vznik datuje do obdobia </a:t>
            </a:r>
            <a:r>
              <a:rPr lang="sk-SK" sz="1400" b="0" dirty="0" err="1" smtClean="0"/>
              <a:t>Han</a:t>
            </a:r>
            <a:r>
              <a:rPr lang="sk-SK" sz="1400" b="0" dirty="0" smtClean="0"/>
              <a:t> dynastie (206BC – 220AD). Papier bol v Číne súčasťou ich kultúry. Ľudia v tej dobe už využívali použitý papier na zábavné skladanie. Vďaka takejto forme recyklácie bolo vyvinutých veľa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skladačiek. Pravdepodobne najznámejšou je „vodná bomba“, ktorá slúžila deťom ako papierová nádoba na vodu, pomocou ktorej sa mohli pri hraní oblievať. (</a:t>
            </a:r>
            <a:r>
              <a:rPr lang="sk-SK" sz="1400" b="0" dirty="0" err="1" smtClean="0"/>
              <a:t>Katz</a:t>
            </a:r>
            <a:r>
              <a:rPr lang="sk-SK" sz="1400" b="0" dirty="0" smtClean="0"/>
              <a:t>, 2009)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err="1" smtClean="0"/>
              <a:t>David</a:t>
            </a:r>
            <a:r>
              <a:rPr lang="sk-SK" sz="1400" b="0" dirty="0" smtClean="0"/>
              <a:t> Lister (2000), predstaviteľ </a:t>
            </a:r>
            <a:r>
              <a:rPr lang="sk-SK" sz="1400" b="0" dirty="0" err="1" smtClean="0"/>
              <a:t>British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society tvrdí, že v modernej histórií sa o výrazný rozvoj umenia skladania papiera pričinila kniha „</a:t>
            </a:r>
            <a:r>
              <a:rPr lang="sk-SK" sz="1400" b="0" dirty="0" err="1" smtClean="0"/>
              <a:t>The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Art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of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Chinese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Paper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Folding</a:t>
            </a:r>
            <a:r>
              <a:rPr lang="sk-SK" sz="1400" b="0" dirty="0" smtClean="0"/>
              <a:t>“, teda Čínske umenie skladania papiera od </a:t>
            </a:r>
            <a:r>
              <a:rPr lang="sk-SK" sz="1400" b="0" dirty="0" err="1" smtClean="0"/>
              <a:t>Maying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Soong</a:t>
            </a:r>
            <a:r>
              <a:rPr lang="sk-SK" sz="1400" b="0" dirty="0" smtClean="0"/>
              <a:t>. Išlo o prvú knihu </a:t>
            </a:r>
            <a:r>
              <a:rPr lang="en-US" sz="1400" b="0" dirty="0" smtClean="0"/>
              <a:t>o </a:t>
            </a:r>
            <a:r>
              <a:rPr lang="en-US" sz="1400" b="0" dirty="0" err="1" smtClean="0"/>
              <a:t>papierovom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skladaní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vojne</a:t>
            </a:r>
            <a:r>
              <a:rPr lang="en-US" sz="1400" b="0" dirty="0" smtClean="0"/>
              <a:t> a </a:t>
            </a:r>
            <a:r>
              <a:rPr lang="en-US" sz="1400" b="0" dirty="0" err="1" smtClean="0"/>
              <a:t>vydali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ju</a:t>
            </a:r>
            <a:r>
              <a:rPr lang="en-US" sz="1400" b="0" dirty="0" smtClean="0"/>
              <a:t> v Harcourt Brace and Company of New York v</a:t>
            </a:r>
            <a:r>
              <a:rPr lang="sk-SK" sz="1400" b="0" dirty="0" smtClean="0"/>
              <a:t> roku 1948. Lister tiež prezrádza, že autorka má aristokratický pôvod a študovala na prestížnych školách nielen v Číne, ale aj vo Francúzsku, Anglicku a Švajčiarsku.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k-SK" sz="1400" b="0" dirty="0" smtClean="0"/>
          </a:p>
          <a:p>
            <a:pPr marL="0" indent="0" algn="just"/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9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Skladanie papiera Arabmi </a:t>
            </a:r>
            <a:r>
              <a:rPr lang="sk-SK" sz="1400" b="0" dirty="0" smtClean="0"/>
              <a:t>je rozoberané v knihe </a:t>
            </a:r>
            <a:r>
              <a:rPr lang="sk-SK" sz="1400" b="0" i="1" dirty="0" err="1" smtClean="0"/>
              <a:t>Paper</a:t>
            </a:r>
            <a:r>
              <a:rPr lang="sk-SK" sz="1400" b="0" i="1" dirty="0" smtClean="0"/>
              <a:t> </a:t>
            </a:r>
            <a:r>
              <a:rPr lang="sk-SK" sz="1400" b="0" i="1" dirty="0" err="1" smtClean="0"/>
              <a:t>before</a:t>
            </a:r>
            <a:r>
              <a:rPr lang="sk-SK" sz="1400" b="0" i="1" dirty="0" smtClean="0"/>
              <a:t> </a:t>
            </a:r>
            <a:r>
              <a:rPr lang="sk-SK" sz="1400" b="0" i="1" dirty="0" err="1" smtClean="0"/>
              <a:t>Print</a:t>
            </a:r>
            <a:r>
              <a:rPr lang="sk-SK" sz="1400" b="0" i="1" dirty="0" smtClean="0"/>
              <a:t> od umeleckého </a:t>
            </a:r>
            <a:r>
              <a:rPr lang="sk-SK" sz="1400" b="0" dirty="0" smtClean="0"/>
              <a:t>historika </a:t>
            </a:r>
            <a:r>
              <a:rPr lang="sk-SK" sz="1400" b="0" dirty="0" err="1" smtClean="0"/>
              <a:t>Blooma</a:t>
            </a:r>
            <a:r>
              <a:rPr lang="sk-SK" sz="1400" b="0" dirty="0" smtClean="0"/>
              <a:t> z </a:t>
            </a:r>
            <a:r>
              <a:rPr lang="sk-SK" sz="1400" b="0" dirty="0" err="1" smtClean="0"/>
              <a:t>Yale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University</a:t>
            </a:r>
            <a:r>
              <a:rPr lang="sk-SK" sz="1400" b="0" dirty="0" smtClean="0"/>
              <a:t> vydanej v roku 2001. Arabi a </a:t>
            </a:r>
            <a:r>
              <a:rPr lang="sk-SK" sz="1400" b="0" dirty="0" err="1" smtClean="0"/>
              <a:t>Mauri</a:t>
            </a:r>
            <a:r>
              <a:rPr lang="sk-SK" sz="1400" b="0" dirty="0" smtClean="0"/>
              <a:t> pri skladaní využívali rozdielne techniky ako v Európe, či Japonsku. Isté spojenie môžeme hľadať prostredníctvom skladačky vodná bomba, ktorá je spomínaná aj v tejto kultúre. (Hatori,2009)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b="0" dirty="0" smtClean="0"/>
              <a:t>Rozvoj papierového skladania v islamských krajinách bol vďaka náboženstvu orientovaný skôr na iné techniky ako napríklad mozaika. Prostredníctvom geometrických vzorov, tak vznikali diela, ktoré dnes tvoria jedinečnú a neoddeliteľnú súčasť ich architektúry. </a:t>
            </a:r>
            <a:r>
              <a:rPr lang="sk-SK" sz="1400" dirty="0" err="1" smtClean="0"/>
              <a:t>Al</a:t>
            </a:r>
            <a:r>
              <a:rPr lang="sk-SK" sz="1400" dirty="0" smtClean="0"/>
              <a:t> </a:t>
            </a:r>
            <a:r>
              <a:rPr lang="sk-SK" sz="1400" dirty="0" err="1" smtClean="0"/>
              <a:t>Hambra</a:t>
            </a:r>
            <a:r>
              <a:rPr lang="sk-SK" sz="1400" dirty="0" smtClean="0"/>
              <a:t> </a:t>
            </a:r>
            <a:r>
              <a:rPr lang="sk-SK" sz="1400" b="0" dirty="0" smtClean="0"/>
              <a:t>je pýchou maurskej architektúry a umenia vzoru, ktoré je zároveň ukážkou majstrovstva matematiky a geometrie prostredníctvom mozaiky. </a:t>
            </a:r>
            <a:r>
              <a:rPr lang="sk-SK" sz="1400" b="0" dirty="0" err="1" smtClean="0"/>
              <a:t>Engel</a:t>
            </a:r>
            <a:r>
              <a:rPr lang="sk-SK" sz="1400" b="0" dirty="0" smtClean="0"/>
              <a:t>  hľadal spojitosť </a:t>
            </a:r>
            <a:r>
              <a:rPr lang="sk-SK" sz="1400" b="0" dirty="0" err="1" smtClean="0"/>
              <a:t>origami</a:t>
            </a:r>
            <a:r>
              <a:rPr lang="sk-SK" sz="1400" b="0" dirty="0" smtClean="0"/>
              <a:t> a touto mozaikou.</a:t>
            </a:r>
          </a:p>
          <a:p>
            <a:pPr algn="just">
              <a:buFont typeface="Arial" pitchFamily="34" charset="0"/>
              <a:buChar char="•"/>
            </a:pPr>
            <a:r>
              <a:rPr lang="pl-PL" sz="1400" b="0" dirty="0" smtClean="0"/>
              <a:t>Španielski Mauri, ktorí origami výrazne </a:t>
            </a:r>
            <a:r>
              <a:rPr lang="sk-SK" sz="1400" b="0" dirty="0" smtClean="0"/>
              <a:t>využívali pri štúdiách geometrie a astronómie.</a:t>
            </a:r>
          </a:p>
          <a:p>
            <a:pPr marL="0" indent="0" algn="just"/>
            <a:endParaRPr lang="pl-PL" sz="1400" b="0" i="1" dirty="0" smtClean="0"/>
          </a:p>
          <a:p>
            <a:pPr algn="just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9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548640"/>
          </a:xfrm>
        </p:spPr>
        <p:txBody>
          <a:bodyPr/>
          <a:lstStyle/>
          <a:p>
            <a:r>
              <a:rPr lang="sk-SK" dirty="0" smtClean="0"/>
              <a:t>história ORIGAMI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88832" cy="396044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sz="1400" dirty="0" smtClean="0"/>
              <a:t>V </a:t>
            </a:r>
            <a:r>
              <a:rPr lang="sk-SK" sz="1400" dirty="0"/>
              <a:t>Španielsku </a:t>
            </a:r>
            <a:r>
              <a:rPr lang="sk-SK" sz="1400" b="0" dirty="0"/>
              <a:t>slovo </a:t>
            </a:r>
            <a:r>
              <a:rPr lang="sk-SK" sz="1400" b="0" dirty="0" err="1"/>
              <a:t>origami</a:t>
            </a:r>
            <a:r>
              <a:rPr lang="sk-SK" sz="1400" b="0" dirty="0"/>
              <a:t> pozná málokto. Španieli používajú výraz </a:t>
            </a:r>
            <a:r>
              <a:rPr lang="sk-SK" sz="1400" b="0" dirty="0" err="1"/>
              <a:t>papiroflexia</a:t>
            </a:r>
            <a:r>
              <a:rPr lang="sk-SK" sz="1400" b="0" dirty="0"/>
              <a:t> a tvrdia, že skladanie vzniklo v Európe nezávisle na Japoncoch. Isté je, že španielski </a:t>
            </a:r>
            <a:r>
              <a:rPr lang="sk-SK" sz="1400" b="0" dirty="0" err="1"/>
              <a:t>Mauri</a:t>
            </a:r>
            <a:r>
              <a:rPr lang="sk-SK" sz="1400" b="0" dirty="0"/>
              <a:t> využívali </a:t>
            </a:r>
            <a:r>
              <a:rPr lang="sk-SK" sz="1400" b="0" dirty="0" err="1"/>
              <a:t>origami</a:t>
            </a:r>
            <a:r>
              <a:rPr lang="sk-SK" sz="1400" b="0" dirty="0"/>
              <a:t> pri štúdiu geometrie. Klasická španielska skladačka - </a:t>
            </a:r>
            <a:r>
              <a:rPr lang="sk-SK" sz="1400" b="0" dirty="0" err="1" smtClean="0"/>
              <a:t>pajarita</a:t>
            </a:r>
            <a:r>
              <a:rPr lang="sk-SK" sz="1400" b="0" dirty="0" smtClean="0"/>
              <a:t>, </a:t>
            </a:r>
            <a:r>
              <a:rPr lang="sk-SK" sz="1400" b="0" dirty="0"/>
              <a:t>je údajne najstaršou skladačkou v Európe (vznikla približne v 13. storočí) a z nej sa potom odvinula celá európska vetva </a:t>
            </a:r>
            <a:r>
              <a:rPr lang="sk-SK" sz="1400" b="0" dirty="0" err="1"/>
              <a:t>origami</a:t>
            </a:r>
            <a:r>
              <a:rPr lang="sk-SK" sz="1400" b="0" dirty="0"/>
              <a:t>, čiže španielsky - </a:t>
            </a:r>
            <a:r>
              <a:rPr lang="sk-SK" sz="1400" b="0" dirty="0" err="1"/>
              <a:t>papiroflexia</a:t>
            </a:r>
            <a:r>
              <a:rPr lang="sk-SK" sz="1400" b="0" dirty="0"/>
              <a:t>. Dôkazy o tom sa nachádzajú v mestskom múzeu v </a:t>
            </a:r>
            <a:r>
              <a:rPr lang="sk-SK" sz="1400" b="0" dirty="0" err="1"/>
              <a:t>Tolede</a:t>
            </a:r>
            <a:r>
              <a:rPr lang="sk-SK" sz="1400" b="0" dirty="0"/>
              <a:t>. Španieli sú na svoju </a:t>
            </a:r>
            <a:r>
              <a:rPr lang="sk-SK" sz="1400" b="0" dirty="0" err="1"/>
              <a:t>pajaritu</a:t>
            </a:r>
            <a:r>
              <a:rPr lang="sk-SK" sz="1400" b="0" dirty="0"/>
              <a:t> pyšní tak, že jej venovali aj takmer dvojmetrový </a:t>
            </a:r>
            <a:r>
              <a:rPr lang="sk-SK" sz="1400" b="0" dirty="0" smtClean="0"/>
              <a:t>pomník.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b="0" dirty="0" smtClean="0"/>
              <a:t>Výraz </a:t>
            </a:r>
            <a:r>
              <a:rPr lang="sk-SK" sz="1400" b="0" dirty="0" err="1" smtClean="0"/>
              <a:t>papiroflexia</a:t>
            </a:r>
            <a:r>
              <a:rPr lang="sk-SK" sz="1400" b="0" dirty="0" smtClean="0"/>
              <a:t> je vlastný novotvar, ktorý začal v Argentíne roku 1930 používať </a:t>
            </a:r>
            <a:r>
              <a:rPr lang="sk-SK" sz="1400" b="0" dirty="0" err="1" smtClean="0"/>
              <a:t>Sagredo</a:t>
            </a:r>
            <a:r>
              <a:rPr lang="sk-SK" sz="1400" b="0" dirty="0" smtClean="0"/>
              <a:t>. Prostredníctvom jeho kníh sa tento výraz rozšíril okrem Argentíny aj v Španielsku a využíva sa dodnes. Faktom však zostáva, že v Španielsku toto umenie skladania papiera zľudovelo a teší sa veľkej popularite, za ktorú vďačí </a:t>
            </a:r>
            <a:r>
              <a:rPr lang="sk-SK" sz="1400" b="0" dirty="0" err="1" smtClean="0"/>
              <a:t>Miguelovi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Unamunovi</a:t>
            </a:r>
            <a:r>
              <a:rPr lang="sk-SK" sz="1400" b="0" dirty="0" smtClean="0"/>
              <a:t> (1864-1936) a jeho nasledovníkom. (Lister, 2004)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400" dirty="0" smtClean="0"/>
              <a:t>V</a:t>
            </a:r>
            <a:r>
              <a:rPr lang="sk-SK" sz="1400" dirty="0"/>
              <a:t> Taliansku </a:t>
            </a:r>
            <a:r>
              <a:rPr lang="sk-SK" sz="1400" b="0" dirty="0"/>
              <a:t>sa zas nahlas hovorí o objave kresleného návodu ako zložiť z kusa papiera lietajúcu lastovičku v dielach Leonarda </a:t>
            </a:r>
            <a:r>
              <a:rPr lang="sk-SK" sz="1400" b="0" dirty="0" err="1"/>
              <a:t>da</a:t>
            </a:r>
            <a:r>
              <a:rPr lang="sk-SK" sz="1400" b="0" dirty="0"/>
              <a:t> </a:t>
            </a:r>
            <a:r>
              <a:rPr lang="sk-SK" sz="1400" b="0" dirty="0" err="1"/>
              <a:t>Vinciho</a:t>
            </a:r>
            <a:r>
              <a:rPr lang="sk-SK" sz="1400" b="0" dirty="0"/>
              <a:t>. </a:t>
            </a:r>
            <a:r>
              <a:rPr lang="sk-SK" sz="1400" b="0" dirty="0" smtClean="0"/>
              <a:t>Prvý písomný dôkaz o skladaní papiera v Taliansku je ale až v knihe </a:t>
            </a:r>
            <a:r>
              <a:rPr lang="sk-SK" sz="1400" b="0" dirty="0" err="1" smtClean="0"/>
              <a:t>Li</a:t>
            </a:r>
            <a:r>
              <a:rPr lang="sk-SK" sz="1400" b="0" dirty="0" smtClean="0"/>
              <a:t> </a:t>
            </a:r>
            <a:r>
              <a:rPr lang="sk-SK" sz="1400" b="0" dirty="0" err="1" smtClean="0"/>
              <a:t>Tre</a:t>
            </a:r>
            <a:r>
              <a:rPr lang="sk-SK" sz="1400" b="0" dirty="0" smtClean="0"/>
              <a:t> </a:t>
            </a:r>
            <a:r>
              <a:rPr lang="it-IT" sz="1400" b="0" dirty="0" smtClean="0"/>
              <a:t>trattati, publikovaný v talianskej Padove v roku 1639. (Hatori, 2009)</a:t>
            </a:r>
            <a:endParaRPr lang="sk-SK" sz="14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sz="1400" b="0" dirty="0" smtClean="0"/>
          </a:p>
          <a:p>
            <a:pPr marL="0" indent="0" algn="just"/>
            <a:endParaRPr lang="pl-PL" sz="1400" b="0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080120" cy="10801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0490" y="1340768"/>
            <a:ext cx="9061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9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2047</TotalTime>
  <Words>2156</Words>
  <Application>Microsoft Office PowerPoint</Application>
  <PresentationFormat>Prezentácia na obrazovke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Uhly</vt:lpstr>
      <vt:lpstr>ORIGAMI – prostriedok rozvoja osobnosti človeka</vt:lpstr>
      <vt:lpstr>Origami – úvod</vt:lpstr>
      <vt:lpstr>Čo je to Origami ?</vt:lpstr>
      <vt:lpstr>Význam slova Origami</vt:lpstr>
      <vt:lpstr>história skladania</vt:lpstr>
      <vt:lpstr>história ORIGAMI VO SVETE</vt:lpstr>
      <vt:lpstr>história ORIGAMI VO SVETE</vt:lpstr>
      <vt:lpstr>história ORIGAMI VO SVETE</vt:lpstr>
      <vt:lpstr>história ORIGAMI VO SVETE</vt:lpstr>
      <vt:lpstr>história ORIGAMI VO SVETE</vt:lpstr>
      <vt:lpstr>história ORIGAMI CZ / SK</vt:lpstr>
      <vt:lpstr>história JAPONSKÉHO ORIGAMI</vt:lpstr>
      <vt:lpstr>história JAPONSKÉHO ORIGAMI</vt:lpstr>
      <vt:lpstr>história ORIGAMI VO SVETE</vt:lpstr>
      <vt:lpstr>história JAPONSKÉHO ORIGAMI</vt:lpstr>
      <vt:lpstr>Smery ORIGAMI</vt:lpstr>
      <vt:lpstr>Smery ORIGAMI</vt:lpstr>
      <vt:lpstr>TRADIČNÉ ORIGAMI</vt:lpstr>
      <vt:lpstr>Moderné ORIGAMI</vt:lpstr>
      <vt:lpstr>pravidlá SKLADANIA </vt:lpstr>
      <vt:lpstr>ORIGAMI JAZYK v diagramoch</vt:lpstr>
      <vt:lpstr>Najčastejšie Chyby v ORIGAMI </vt:lpstr>
      <vt:lpstr>využitie origami v školstve</vt:lpstr>
      <vt:lpstr>praktické origami</vt:lpstr>
      <vt:lpstr>praktické origami</vt:lpstr>
      <vt:lpstr>Rekordy v origami</vt:lpstr>
      <vt:lpstr>Origami - Záver</vt:lpstr>
      <vt:lpstr>pohár </vt:lpstr>
      <vt:lpstr>Samurajská helma</vt:lpstr>
      <vt:lpstr>tučniak</vt:lpstr>
      <vt:lpstr>Vodná bomba</vt:lpstr>
      <vt:lpstr>orizuru</vt:lpstr>
      <vt:lpstr>pajarita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– prostriedok rozvoja osobnosti človeka</dc:title>
  <dc:creator>Miloš Víglašský</dc:creator>
  <cp:lastModifiedBy>pc</cp:lastModifiedBy>
  <cp:revision>88</cp:revision>
  <dcterms:created xsi:type="dcterms:W3CDTF">2018-10-16T08:39:03Z</dcterms:created>
  <dcterms:modified xsi:type="dcterms:W3CDTF">2020-01-28T21:51:59Z</dcterms:modified>
</cp:coreProperties>
</file>